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10693400" cy="756126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181B"/>
    <a:srgbClr val="EAEA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27" autoAdjust="0"/>
    <p:restoredTop sz="94660"/>
  </p:normalViewPr>
  <p:slideViewPr>
    <p:cSldViewPr snapToGrid="0" showGuides="1">
      <p:cViewPr>
        <p:scale>
          <a:sx n="97" d="100"/>
          <a:sy n="97" d="100"/>
        </p:scale>
        <p:origin x="36" y="-1431"/>
      </p:cViewPr>
      <p:guideLst/>
    </p:cSldViewPr>
  </p:slideViewPr>
  <p:notesTextViewPr>
    <p:cViewPr>
      <p:scale>
        <a:sx n="1" d="1"/>
        <a:sy n="1" d="1"/>
      </p:scale>
      <p:origin x="0" y="0"/>
    </p:cViewPr>
  </p:notesTextViewPr>
  <p:gridSpacing cx="46800" cy="46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077394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D2C4B7F-FDE5-40D8-A2E9-1294DAC20F6C}"/>
              </a:ext>
            </a:extLst>
          </p:cNvPr>
          <p:cNvSpPr txBox="1"/>
          <p:nvPr userDrawn="1"/>
        </p:nvSpPr>
        <p:spPr>
          <a:xfrm>
            <a:off x="107951" y="-483632"/>
            <a:ext cx="3382962" cy="369332"/>
          </a:xfrm>
          <a:prstGeom prst="rect">
            <a:avLst/>
          </a:prstGeom>
          <a:noFill/>
        </p:spPr>
        <p:txBody>
          <a:bodyPr wrap="square" rtlCol="0">
            <a:spAutoFit/>
          </a:bodyPr>
          <a:lstStyle/>
          <a:p>
            <a:pPr algn="ctr"/>
            <a:r>
              <a:rPr kumimoji="1" lang="ja-JP" altLang="en-US" dirty="0">
                <a:latin typeface="ＭＳ Ｐゴシック" panose="020B0600070205080204" pitchFamily="50" charset="-128"/>
                <a:ea typeface="ＭＳ Ｐゴシック" panose="020B0600070205080204" pitchFamily="50" charset="-128"/>
              </a:rPr>
              <a:t>中に折り込まれる面</a:t>
            </a:r>
          </a:p>
        </p:txBody>
      </p:sp>
      <p:sp>
        <p:nvSpPr>
          <p:cNvPr id="3" name="テキスト ボックス 2">
            <a:extLst>
              <a:ext uri="{FF2B5EF4-FFF2-40B4-BE49-F238E27FC236}">
                <a16:creationId xmlns:a16="http://schemas.microsoft.com/office/drawing/2014/main" id="{65D6A4C9-98DB-4845-9B97-64E0D1CFC862}"/>
              </a:ext>
            </a:extLst>
          </p:cNvPr>
          <p:cNvSpPr txBox="1"/>
          <p:nvPr userDrawn="1"/>
        </p:nvSpPr>
        <p:spPr>
          <a:xfrm>
            <a:off x="7089775" y="-483632"/>
            <a:ext cx="3492500" cy="369332"/>
          </a:xfrm>
          <a:prstGeom prst="rect">
            <a:avLst/>
          </a:prstGeom>
          <a:noFill/>
        </p:spPr>
        <p:txBody>
          <a:bodyPr wrap="square" rtlCol="0">
            <a:spAutoFit/>
          </a:bodyPr>
          <a:lstStyle/>
          <a:p>
            <a:pPr algn="ctr"/>
            <a:r>
              <a:rPr kumimoji="1" lang="ja-JP" altLang="en-US" dirty="0">
                <a:latin typeface="ＭＳ Ｐゴシック" panose="020B0600070205080204" pitchFamily="50" charset="-128"/>
                <a:ea typeface="ＭＳ Ｐゴシック" panose="020B0600070205080204" pitchFamily="50" charset="-128"/>
              </a:rPr>
              <a:t>表紙</a:t>
            </a:r>
          </a:p>
        </p:txBody>
      </p:sp>
      <p:sp>
        <p:nvSpPr>
          <p:cNvPr id="7" name="テキスト ボックス 6">
            <a:extLst>
              <a:ext uri="{FF2B5EF4-FFF2-40B4-BE49-F238E27FC236}">
                <a16:creationId xmlns:a16="http://schemas.microsoft.com/office/drawing/2014/main" id="{65D6A4C9-98DB-4845-9B97-64E0D1CFC862}"/>
              </a:ext>
            </a:extLst>
          </p:cNvPr>
          <p:cNvSpPr txBox="1"/>
          <p:nvPr userDrawn="1"/>
        </p:nvSpPr>
        <p:spPr>
          <a:xfrm>
            <a:off x="3490913" y="-483632"/>
            <a:ext cx="3600450" cy="369332"/>
          </a:xfrm>
          <a:prstGeom prst="rect">
            <a:avLst/>
          </a:prstGeom>
          <a:noFill/>
        </p:spPr>
        <p:txBody>
          <a:bodyPr wrap="square" rtlCol="0">
            <a:spAutoFit/>
          </a:bodyPr>
          <a:lstStyle/>
          <a:p>
            <a:pPr algn="ctr"/>
            <a:r>
              <a:rPr kumimoji="1" lang="ja-JP" altLang="en-US" dirty="0">
                <a:latin typeface="ＭＳ Ｐゴシック" panose="020B0600070205080204" pitchFamily="50" charset="-128"/>
                <a:ea typeface="ＭＳ Ｐゴシック" panose="020B0600070205080204" pitchFamily="50" charset="-128"/>
              </a:rPr>
              <a:t>裏表紙</a:t>
            </a:r>
          </a:p>
        </p:txBody>
      </p:sp>
    </p:spTree>
    <p:extLst>
      <p:ext uri="{BB962C8B-B14F-4D97-AF65-F5344CB8AC3E}">
        <p14:creationId xmlns:p14="http://schemas.microsoft.com/office/powerpoint/2010/main" val="2884088199"/>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8" userDrawn="1">
          <p15:clr>
            <a:srgbClr val="F26B43"/>
          </p15:clr>
        </p15:guide>
        <p15:guide id="2" pos="68" userDrawn="1">
          <p15:clr>
            <a:srgbClr val="F26B43"/>
          </p15:clr>
        </p15:guide>
        <p15:guide id="3" pos="6666" userDrawn="1">
          <p15:clr>
            <a:srgbClr val="F26B43"/>
          </p15:clr>
        </p15:guide>
        <p15:guide id="4" orient="horz" pos="4695" userDrawn="1">
          <p15:clr>
            <a:srgbClr val="F26B43"/>
          </p15:clr>
        </p15:guide>
        <p15:guide id="5" pos="2199" userDrawn="1">
          <p15:clr>
            <a:srgbClr val="F26B43"/>
          </p15:clr>
        </p15:guide>
        <p15:guide id="6" pos="4467"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emf"/><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emf"/><Relationship Id="rId11" Type="http://schemas.openxmlformats.org/officeDocument/2006/relationships/image" Target="../media/image10.png"/><Relationship Id="rId5" Type="http://schemas.openxmlformats.org/officeDocument/2006/relationships/image" Target="../media/image4.emf"/><Relationship Id="rId10" Type="http://schemas.openxmlformats.org/officeDocument/2006/relationships/image" Target="../media/image9.png"/><Relationship Id="rId4" Type="http://schemas.openxmlformats.org/officeDocument/2006/relationships/image" Target="../media/image3.emf"/><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a:extLst>
              <a:ext uri="{FF2B5EF4-FFF2-40B4-BE49-F238E27FC236}">
                <a16:creationId xmlns:a16="http://schemas.microsoft.com/office/drawing/2014/main" id="{0F3E8D6B-EA3B-430D-9E05-7B01306F1C1B}"/>
              </a:ext>
            </a:extLst>
          </p:cNvPr>
          <p:cNvSpPr/>
          <p:nvPr/>
        </p:nvSpPr>
        <p:spPr>
          <a:xfrm>
            <a:off x="3621563" y="115034"/>
            <a:ext cx="3350077" cy="7338279"/>
          </a:xfrm>
          <a:prstGeom prst="rect">
            <a:avLst/>
          </a:prstGeom>
          <a:solidFill>
            <a:srgbClr val="EAEA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a16="http://schemas.microsoft.com/office/drawing/2014/main" id="{69151071-1A0F-4B7C-B93F-8D14FF21F038}"/>
              </a:ext>
            </a:extLst>
          </p:cNvPr>
          <p:cNvSpPr/>
          <p:nvPr/>
        </p:nvSpPr>
        <p:spPr>
          <a:xfrm>
            <a:off x="7228358" y="115035"/>
            <a:ext cx="3350076" cy="7338278"/>
          </a:xfrm>
          <a:prstGeom prst="rect">
            <a:avLst/>
          </a:prstGeom>
          <a:solidFill>
            <a:srgbClr val="EAEA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図 10">
            <a:extLst>
              <a:ext uri="{FF2B5EF4-FFF2-40B4-BE49-F238E27FC236}">
                <a16:creationId xmlns:a16="http://schemas.microsoft.com/office/drawing/2014/main" id="{77DF1E3A-6782-49B8-8702-8DA238776DB4}"/>
              </a:ext>
            </a:extLst>
          </p:cNvPr>
          <p:cNvPicPr>
            <a:picLocks noChangeAspect="1"/>
          </p:cNvPicPr>
          <p:nvPr/>
        </p:nvPicPr>
        <p:blipFill>
          <a:blip r:embed="rId2"/>
          <a:stretch>
            <a:fillRect/>
          </a:stretch>
        </p:blipFill>
        <p:spPr>
          <a:xfrm>
            <a:off x="8302598" y="5868161"/>
            <a:ext cx="2390802" cy="432183"/>
          </a:xfrm>
          <a:prstGeom prst="rect">
            <a:avLst/>
          </a:prstGeom>
        </p:spPr>
      </p:pic>
      <p:pic>
        <p:nvPicPr>
          <p:cNvPr id="15" name="図 14">
            <a:extLst>
              <a:ext uri="{FF2B5EF4-FFF2-40B4-BE49-F238E27FC236}">
                <a16:creationId xmlns:a16="http://schemas.microsoft.com/office/drawing/2014/main" id="{0982B564-F70F-4632-A965-9E717B47D19A}"/>
              </a:ext>
            </a:extLst>
          </p:cNvPr>
          <p:cNvPicPr>
            <a:picLocks noChangeAspect="1"/>
          </p:cNvPicPr>
          <p:nvPr/>
        </p:nvPicPr>
        <p:blipFill>
          <a:blip r:embed="rId3"/>
          <a:stretch>
            <a:fillRect/>
          </a:stretch>
        </p:blipFill>
        <p:spPr>
          <a:xfrm>
            <a:off x="8948089" y="2717981"/>
            <a:ext cx="1771650" cy="381000"/>
          </a:xfrm>
          <a:prstGeom prst="rect">
            <a:avLst/>
          </a:prstGeom>
        </p:spPr>
      </p:pic>
      <p:pic>
        <p:nvPicPr>
          <p:cNvPr id="17" name="図 16">
            <a:extLst>
              <a:ext uri="{FF2B5EF4-FFF2-40B4-BE49-F238E27FC236}">
                <a16:creationId xmlns:a16="http://schemas.microsoft.com/office/drawing/2014/main" id="{179DEED6-D71B-45EC-918C-BD1B5B25B15F}"/>
              </a:ext>
            </a:extLst>
          </p:cNvPr>
          <p:cNvPicPr>
            <a:picLocks noChangeAspect="1"/>
          </p:cNvPicPr>
          <p:nvPr/>
        </p:nvPicPr>
        <p:blipFill>
          <a:blip r:embed="rId4"/>
          <a:stretch>
            <a:fillRect/>
          </a:stretch>
        </p:blipFill>
        <p:spPr>
          <a:xfrm>
            <a:off x="8975106" y="3041291"/>
            <a:ext cx="1390650" cy="161925"/>
          </a:xfrm>
          <a:prstGeom prst="rect">
            <a:avLst/>
          </a:prstGeom>
        </p:spPr>
      </p:pic>
      <p:pic>
        <p:nvPicPr>
          <p:cNvPr id="21" name="図 20">
            <a:extLst>
              <a:ext uri="{FF2B5EF4-FFF2-40B4-BE49-F238E27FC236}">
                <a16:creationId xmlns:a16="http://schemas.microsoft.com/office/drawing/2014/main" id="{AACD93AF-962B-450C-B0BF-97C26E99F1F8}"/>
              </a:ext>
            </a:extLst>
          </p:cNvPr>
          <p:cNvPicPr>
            <a:picLocks noChangeAspect="1"/>
          </p:cNvPicPr>
          <p:nvPr/>
        </p:nvPicPr>
        <p:blipFill>
          <a:blip r:embed="rId5"/>
          <a:stretch>
            <a:fillRect/>
          </a:stretch>
        </p:blipFill>
        <p:spPr>
          <a:xfrm>
            <a:off x="107950" y="115034"/>
            <a:ext cx="3282088" cy="7369021"/>
          </a:xfrm>
          <a:prstGeom prst="rect">
            <a:avLst/>
          </a:prstGeom>
        </p:spPr>
      </p:pic>
      <p:sp>
        <p:nvSpPr>
          <p:cNvPr id="23" name="テキスト ボックス 22">
            <a:extLst>
              <a:ext uri="{FF2B5EF4-FFF2-40B4-BE49-F238E27FC236}">
                <a16:creationId xmlns:a16="http://schemas.microsoft.com/office/drawing/2014/main" id="{B6CA4498-2EC9-46AE-BF98-2D22BEBB4218}"/>
              </a:ext>
            </a:extLst>
          </p:cNvPr>
          <p:cNvSpPr txBox="1"/>
          <p:nvPr/>
        </p:nvSpPr>
        <p:spPr>
          <a:xfrm>
            <a:off x="241145" y="1899505"/>
            <a:ext cx="3075725" cy="4375300"/>
          </a:xfrm>
          <a:prstGeom prst="rect">
            <a:avLst/>
          </a:prstGeom>
          <a:noFill/>
        </p:spPr>
        <p:txBody>
          <a:bodyPr wrap="square">
            <a:spAutoFit/>
          </a:bodyPr>
          <a:lstStyle/>
          <a:p>
            <a:pPr>
              <a:lnSpc>
                <a:spcPct val="200000"/>
              </a:lnSpc>
            </a:pPr>
            <a:r>
              <a:rPr lang="ja-JP" altLang="en-US" sz="1500" spc="250" dirty="0">
                <a:latin typeface="+mn-ea"/>
              </a:rPr>
              <a:t>家事セラピスト</a:t>
            </a:r>
            <a:r>
              <a:rPr lang="ja-JP" altLang="en-US" sz="1200" spc="250" dirty="0">
                <a:latin typeface="+mn-ea"/>
              </a:rPr>
              <a:t>🄬</a:t>
            </a:r>
            <a:r>
              <a:rPr lang="ja-JP" altLang="en-US" sz="1500" spc="250" dirty="0">
                <a:latin typeface="+mn-ea"/>
              </a:rPr>
              <a:t>とは</a:t>
            </a:r>
            <a:endParaRPr lang="en-US" altLang="ja-JP" sz="1500" spc="250" dirty="0">
              <a:latin typeface="+mn-ea"/>
            </a:endParaRPr>
          </a:p>
          <a:p>
            <a:pPr>
              <a:lnSpc>
                <a:spcPts val="1300"/>
              </a:lnSpc>
            </a:pPr>
            <a:r>
              <a:rPr lang="ja-JP" altLang="en-US" sz="800" b="1" spc="-20" dirty="0">
                <a:latin typeface="+mn-ea"/>
              </a:rPr>
              <a:t>一人ひとりの暮らしを支える仕事をする人です。</a:t>
            </a:r>
          </a:p>
          <a:p>
            <a:pPr>
              <a:lnSpc>
                <a:spcPts val="1300"/>
              </a:lnSpc>
            </a:pPr>
            <a:r>
              <a:rPr lang="ja-JP" altLang="en-US" sz="800" b="1" spc="-20" dirty="0">
                <a:latin typeface="+mn-ea"/>
              </a:rPr>
              <a:t>家事セラピストは</a:t>
            </a:r>
            <a:r>
              <a:rPr lang="en-US" altLang="ja-JP" sz="800" b="1" spc="-20" dirty="0">
                <a:latin typeface="+mn-ea"/>
              </a:rPr>
              <a:t>2009</a:t>
            </a:r>
            <a:r>
              <a:rPr lang="ja-JP" altLang="en-US" sz="800" b="1" spc="-20" dirty="0">
                <a:latin typeface="+mn-ea"/>
              </a:rPr>
              <a:t>年に誕生しました。</a:t>
            </a:r>
          </a:p>
          <a:p>
            <a:pPr>
              <a:lnSpc>
                <a:spcPts val="1300"/>
              </a:lnSpc>
            </a:pPr>
            <a:r>
              <a:rPr lang="ja-JP" altLang="en-US" sz="800" b="1" spc="-20" dirty="0">
                <a:latin typeface="+mn-ea"/>
              </a:rPr>
              <a:t>「家のコトは生きるコト」という理念に「私たちは、誰もが自分らしい家事をする支援をします」とお伝えしてきました。家事セラピストは「家事の先生」や「家事代行サービス」ではなく、一人ひとりの家事、すなわち日々の暮らし方に寄り添うことを使命としてスタートしたのです。</a:t>
            </a:r>
          </a:p>
          <a:p>
            <a:pPr>
              <a:lnSpc>
                <a:spcPts val="1300"/>
              </a:lnSpc>
            </a:pPr>
            <a:r>
              <a:rPr lang="ja-JP" altLang="en-US" sz="800" b="1" spc="-20" dirty="0">
                <a:latin typeface="+mn-ea"/>
              </a:rPr>
              <a:t>現在、社会は大きく変わりつつあり、子どもにも大人にも「生きる力」が必要と言われます。その力とは、自分の働き方・生き方に対して自ら課題を発見し、それに対する最適解を見出して実践していく力です。そのような力は、机上の学びから得られるものではありません。日常の実践における創意工夫と試行錯誤によって、少しずつ身に備わっていくものです。そして、家事の作業は日常の実践そのものです。</a:t>
            </a:r>
          </a:p>
          <a:p>
            <a:pPr>
              <a:lnSpc>
                <a:spcPts val="1300"/>
              </a:lnSpc>
            </a:pPr>
            <a:r>
              <a:rPr lang="ja-JP" altLang="en-US" sz="800" b="1" spc="-20" dirty="0">
                <a:latin typeface="+mn-ea"/>
              </a:rPr>
              <a:t>だから、家事セラピストは「これは正しい家事です」や「家事なんてしなくてもいいです」とはお伝えしません。「家のコトは生きるコト」をお伝えしたという願いが根底には流れているのです。</a:t>
            </a:r>
          </a:p>
          <a:p>
            <a:pPr>
              <a:lnSpc>
                <a:spcPts val="1300"/>
              </a:lnSpc>
            </a:pPr>
            <a:r>
              <a:rPr lang="ja-JP" altLang="en-US" sz="800" b="1" spc="-20" dirty="0">
                <a:latin typeface="+mn-ea"/>
              </a:rPr>
              <a:t>「家事」はとても古い仕事です。「家事労働」は</a:t>
            </a:r>
            <a:r>
              <a:rPr lang="en-US" altLang="ja-JP" sz="800" b="1" spc="-20" dirty="0">
                <a:latin typeface="+mn-ea"/>
              </a:rPr>
              <a:t>20</a:t>
            </a:r>
            <a:r>
              <a:rPr lang="ja-JP" altLang="en-US" sz="800" b="1" spc="-20" dirty="0">
                <a:latin typeface="+mn-ea"/>
              </a:rPr>
              <a:t>世紀まで女性に強制された生き方でした。そしてこれから、「自分らしい家事」は自分らしく働き、暮らしていきたいすべての人が身に着けることになるでしょう。「家事セラピスト」は新しい仕事です。</a:t>
            </a:r>
          </a:p>
          <a:p>
            <a:pPr>
              <a:lnSpc>
                <a:spcPts val="1300"/>
              </a:lnSpc>
            </a:pPr>
            <a:r>
              <a:rPr lang="ja-JP" altLang="en-US" sz="800" b="1" spc="-20" dirty="0">
                <a:latin typeface="+mn-ea"/>
              </a:rPr>
              <a:t>（家事セラピスト入門　辰巳渚の言葉より抜粋）</a:t>
            </a:r>
          </a:p>
        </p:txBody>
      </p:sp>
      <p:sp>
        <p:nvSpPr>
          <p:cNvPr id="25" name="テキスト ボックス 24">
            <a:extLst>
              <a:ext uri="{FF2B5EF4-FFF2-40B4-BE49-F238E27FC236}">
                <a16:creationId xmlns:a16="http://schemas.microsoft.com/office/drawing/2014/main" id="{06D59EE8-D0A6-455B-9E67-8A10366C02E8}"/>
              </a:ext>
            </a:extLst>
          </p:cNvPr>
          <p:cNvSpPr txBox="1"/>
          <p:nvPr/>
        </p:nvSpPr>
        <p:spPr>
          <a:xfrm>
            <a:off x="3794101" y="982466"/>
            <a:ext cx="2834835" cy="623119"/>
          </a:xfrm>
          <a:prstGeom prst="rect">
            <a:avLst/>
          </a:prstGeom>
          <a:noFill/>
        </p:spPr>
        <p:txBody>
          <a:bodyPr wrap="square">
            <a:spAutoFit/>
          </a:bodyPr>
          <a:lstStyle/>
          <a:p>
            <a:pPr>
              <a:lnSpc>
                <a:spcPts val="1400"/>
              </a:lnSpc>
            </a:pPr>
            <a:r>
              <a:rPr lang="ja-JP" altLang="en-US" sz="950" b="1" dirty="0">
                <a:solidFill>
                  <a:schemeClr val="tx1">
                    <a:lumMod val="50000"/>
                    <a:lumOff val="50000"/>
                  </a:schemeClr>
                </a:solidFill>
              </a:rPr>
              <a:t>家事とは生きること</a:t>
            </a:r>
          </a:p>
          <a:p>
            <a:pPr>
              <a:lnSpc>
                <a:spcPts val="1400"/>
              </a:lnSpc>
            </a:pPr>
            <a:r>
              <a:rPr lang="ja-JP" altLang="en-US" sz="950" b="1" dirty="0">
                <a:solidFill>
                  <a:schemeClr val="tx1">
                    <a:lumMod val="50000"/>
                    <a:lumOff val="50000"/>
                  </a:schemeClr>
                </a:solidFill>
              </a:rPr>
              <a:t>家事とは人とつながること</a:t>
            </a:r>
          </a:p>
          <a:p>
            <a:pPr>
              <a:lnSpc>
                <a:spcPts val="1400"/>
              </a:lnSpc>
            </a:pPr>
            <a:r>
              <a:rPr lang="ja-JP" altLang="en-US" sz="950" b="1" dirty="0">
                <a:solidFill>
                  <a:schemeClr val="tx1">
                    <a:lumMod val="50000"/>
                    <a:lumOff val="50000"/>
                  </a:schemeClr>
                </a:solidFill>
              </a:rPr>
              <a:t>家事とは次の世代に手渡す文化</a:t>
            </a:r>
          </a:p>
        </p:txBody>
      </p:sp>
      <p:sp>
        <p:nvSpPr>
          <p:cNvPr id="27" name="テキスト ボックス 26">
            <a:extLst>
              <a:ext uri="{FF2B5EF4-FFF2-40B4-BE49-F238E27FC236}">
                <a16:creationId xmlns:a16="http://schemas.microsoft.com/office/drawing/2014/main" id="{6E6771BD-8F6F-446E-9EF5-0FD0E92756B1}"/>
              </a:ext>
            </a:extLst>
          </p:cNvPr>
          <p:cNvSpPr txBox="1"/>
          <p:nvPr/>
        </p:nvSpPr>
        <p:spPr>
          <a:xfrm>
            <a:off x="3774069" y="1583036"/>
            <a:ext cx="3060000" cy="1838773"/>
          </a:xfrm>
          <a:prstGeom prst="rect">
            <a:avLst/>
          </a:prstGeom>
          <a:noFill/>
        </p:spPr>
        <p:txBody>
          <a:bodyPr wrap="square">
            <a:spAutoFit/>
          </a:bodyPr>
          <a:lstStyle/>
          <a:p>
            <a:pPr>
              <a:lnSpc>
                <a:spcPct val="150000"/>
              </a:lnSpc>
            </a:pPr>
            <a:r>
              <a:rPr lang="ja-JP" altLang="en-US" sz="850" b="1" dirty="0">
                <a:latin typeface="游明朝" panose="02020400000000000000" pitchFamily="18" charset="-128"/>
                <a:ea typeface="游明朝" panose="02020400000000000000" pitchFamily="18" charset="-128"/>
              </a:rPr>
              <a:t>この「家事塾憲章」が辰巳渚の家事塾の家事についての考え方の根本です。子どもは家事のお手伝いを通して、身体の使い方、考える力、他者に配慮する力を育みます。大人は家事を通して身体と心を整え、働いたり家族と過ごしたりする環境を整えます。</a:t>
            </a:r>
          </a:p>
          <a:p>
            <a:pPr>
              <a:lnSpc>
                <a:spcPct val="150000"/>
              </a:lnSpc>
            </a:pPr>
            <a:r>
              <a:rPr lang="ja-JP" altLang="en-US" sz="850" b="1" dirty="0">
                <a:latin typeface="游明朝" panose="02020400000000000000" pitchFamily="18" charset="-128"/>
                <a:ea typeface="游明朝" panose="02020400000000000000" pitchFamily="18" charset="-128"/>
              </a:rPr>
              <a:t>すべての人にとって、「自分なりの家事」を持つことが必要です。家事塾の学びでは一人ひとりが自分は家事をどう捉えているかを家事を考え、どのように家事をしながら自分の人生や、大切な人との関わりを生きて行きたいかを見つめます。</a:t>
            </a:r>
          </a:p>
        </p:txBody>
      </p:sp>
      <p:sp>
        <p:nvSpPr>
          <p:cNvPr id="29" name="テキスト ボックス 28">
            <a:extLst>
              <a:ext uri="{FF2B5EF4-FFF2-40B4-BE49-F238E27FC236}">
                <a16:creationId xmlns:a16="http://schemas.microsoft.com/office/drawing/2014/main" id="{389F4567-EC76-48F1-BE48-E56DAB76C887}"/>
              </a:ext>
            </a:extLst>
          </p:cNvPr>
          <p:cNvSpPr txBox="1"/>
          <p:nvPr/>
        </p:nvSpPr>
        <p:spPr>
          <a:xfrm>
            <a:off x="3641467" y="4040119"/>
            <a:ext cx="3449895" cy="1053943"/>
          </a:xfrm>
          <a:prstGeom prst="rect">
            <a:avLst/>
          </a:prstGeom>
          <a:noFill/>
        </p:spPr>
        <p:txBody>
          <a:bodyPr wrap="square">
            <a:spAutoFit/>
          </a:bodyPr>
          <a:lstStyle/>
          <a:p>
            <a:pPr>
              <a:lnSpc>
                <a:spcPct val="150000"/>
              </a:lnSpc>
            </a:pPr>
            <a:r>
              <a:rPr lang="en-US" altLang="ja-JP" sz="850" b="1" dirty="0">
                <a:solidFill>
                  <a:srgbClr val="6C181B"/>
                </a:solidFill>
                <a:latin typeface="游明朝" panose="02020400000000000000" pitchFamily="18" charset="-128"/>
                <a:ea typeface="游明朝" panose="02020400000000000000" pitchFamily="18" charset="-128"/>
              </a:rPr>
              <a:t>Q </a:t>
            </a:r>
            <a:r>
              <a:rPr lang="ja-JP" altLang="en-US" sz="850" b="1" dirty="0">
                <a:solidFill>
                  <a:srgbClr val="6C181B"/>
                </a:solidFill>
                <a:latin typeface="游明朝" panose="02020400000000000000" pitchFamily="18" charset="-128"/>
                <a:ea typeface="游明朝" panose="02020400000000000000" pitchFamily="18" charset="-128"/>
              </a:rPr>
              <a:t>　</a:t>
            </a:r>
            <a:r>
              <a:rPr lang="ja-JP" altLang="en-US" sz="850" b="1" spc="-20" dirty="0">
                <a:solidFill>
                  <a:srgbClr val="6C181B"/>
                </a:solidFill>
                <a:latin typeface="游明朝" panose="02020400000000000000" pitchFamily="18" charset="-128"/>
                <a:ea typeface="游明朝" panose="02020400000000000000" pitchFamily="18" charset="-128"/>
              </a:rPr>
              <a:t>片づけセラピーを依頼すると部屋を片づけてくれるのですか？</a:t>
            </a:r>
            <a:endParaRPr lang="en-US" altLang="ja-JP" sz="850" b="1" spc="-20" dirty="0">
              <a:solidFill>
                <a:srgbClr val="611115"/>
              </a:solidFill>
              <a:latin typeface="游明朝" panose="02020400000000000000" pitchFamily="18" charset="-128"/>
              <a:ea typeface="游明朝" panose="02020400000000000000" pitchFamily="18" charset="-128"/>
            </a:endParaRPr>
          </a:p>
          <a:p>
            <a:pPr>
              <a:lnSpc>
                <a:spcPct val="150000"/>
              </a:lnSpc>
            </a:pPr>
            <a:r>
              <a:rPr lang="ja-JP" altLang="en-US" sz="850" b="1" dirty="0">
                <a:latin typeface="游明朝" panose="02020400000000000000" pitchFamily="18" charset="-128"/>
                <a:ea typeface="游明朝" panose="02020400000000000000" pitchFamily="18" charset="-128"/>
              </a:rPr>
              <a:t>Ａ　いいえ。家事セラピストは片づけの代行はしません。</a:t>
            </a:r>
            <a:endParaRPr lang="en-US" altLang="ja-JP" sz="850" b="1" dirty="0">
              <a:latin typeface="游明朝" panose="02020400000000000000" pitchFamily="18" charset="-128"/>
              <a:ea typeface="游明朝" panose="02020400000000000000" pitchFamily="18" charset="-128"/>
            </a:endParaRPr>
          </a:p>
          <a:p>
            <a:pPr>
              <a:lnSpc>
                <a:spcPct val="150000"/>
              </a:lnSpc>
            </a:pPr>
            <a:r>
              <a:rPr lang="ja-JP" altLang="en-US" sz="850" b="1" dirty="0">
                <a:latin typeface="游明朝" panose="02020400000000000000" pitchFamily="18" charset="-128"/>
                <a:ea typeface="游明朝" panose="02020400000000000000" pitchFamily="18" charset="-128"/>
              </a:rPr>
              <a:t>　　片づけ方を身につけるためのセラピーとなります。家事セラ　　　</a:t>
            </a:r>
            <a:endParaRPr lang="en-US" altLang="ja-JP" sz="850" b="1" dirty="0">
              <a:latin typeface="游明朝" panose="02020400000000000000" pitchFamily="18" charset="-128"/>
              <a:ea typeface="游明朝" panose="02020400000000000000" pitchFamily="18" charset="-128"/>
            </a:endParaRPr>
          </a:p>
          <a:p>
            <a:pPr>
              <a:lnSpc>
                <a:spcPct val="150000"/>
              </a:lnSpc>
            </a:pPr>
            <a:r>
              <a:rPr lang="ja-JP" altLang="en-US" sz="850" b="1" dirty="0">
                <a:latin typeface="游明朝" panose="02020400000000000000" pitchFamily="18" charset="-128"/>
                <a:ea typeface="游明朝" panose="02020400000000000000" pitchFamily="18" charset="-128"/>
              </a:rPr>
              <a:t>　　ピストはお客さまとともに考え、行動し、リバンドしない</a:t>
            </a:r>
            <a:endParaRPr lang="en-US" altLang="ja-JP" sz="850" b="1" dirty="0">
              <a:latin typeface="游明朝" panose="02020400000000000000" pitchFamily="18" charset="-128"/>
              <a:ea typeface="游明朝" panose="02020400000000000000" pitchFamily="18" charset="-128"/>
            </a:endParaRPr>
          </a:p>
          <a:p>
            <a:pPr>
              <a:lnSpc>
                <a:spcPct val="150000"/>
              </a:lnSpc>
            </a:pPr>
            <a:r>
              <a:rPr lang="ja-JP" altLang="en-US" sz="850" b="1" dirty="0">
                <a:latin typeface="游明朝" panose="02020400000000000000" pitchFamily="18" charset="-128"/>
                <a:ea typeface="游明朝" panose="02020400000000000000" pitchFamily="18" charset="-128"/>
              </a:rPr>
              <a:t>　　すっきりした暮らしを実現します。</a:t>
            </a:r>
            <a:endParaRPr lang="en-US" altLang="ja-JP" sz="850" b="1" dirty="0">
              <a:latin typeface="游明朝" panose="02020400000000000000" pitchFamily="18" charset="-128"/>
              <a:ea typeface="游明朝" panose="02020400000000000000" pitchFamily="18" charset="-128"/>
            </a:endParaRPr>
          </a:p>
        </p:txBody>
      </p:sp>
      <p:pic>
        <p:nvPicPr>
          <p:cNvPr id="31" name="図 30">
            <a:extLst>
              <a:ext uri="{FF2B5EF4-FFF2-40B4-BE49-F238E27FC236}">
                <a16:creationId xmlns:a16="http://schemas.microsoft.com/office/drawing/2014/main" id="{D2935A22-7A69-44AE-85AB-CC852ADF5925}"/>
              </a:ext>
            </a:extLst>
          </p:cNvPr>
          <p:cNvPicPr>
            <a:picLocks noChangeAspect="1"/>
          </p:cNvPicPr>
          <p:nvPr/>
        </p:nvPicPr>
        <p:blipFill>
          <a:blip r:embed="rId6"/>
          <a:stretch>
            <a:fillRect/>
          </a:stretch>
        </p:blipFill>
        <p:spPr>
          <a:xfrm>
            <a:off x="5358308" y="3443431"/>
            <a:ext cx="11289" cy="191911"/>
          </a:xfrm>
          <a:prstGeom prst="rect">
            <a:avLst/>
          </a:prstGeom>
        </p:spPr>
      </p:pic>
      <p:pic>
        <p:nvPicPr>
          <p:cNvPr id="33" name="図 32">
            <a:extLst>
              <a:ext uri="{FF2B5EF4-FFF2-40B4-BE49-F238E27FC236}">
                <a16:creationId xmlns:a16="http://schemas.microsoft.com/office/drawing/2014/main" id="{98FE694E-827F-4609-9BDF-321641EE5CDE}"/>
              </a:ext>
            </a:extLst>
          </p:cNvPr>
          <p:cNvPicPr>
            <a:picLocks noChangeAspect="1"/>
          </p:cNvPicPr>
          <p:nvPr/>
        </p:nvPicPr>
        <p:blipFill>
          <a:blip r:embed="rId6"/>
          <a:stretch>
            <a:fillRect/>
          </a:stretch>
        </p:blipFill>
        <p:spPr>
          <a:xfrm>
            <a:off x="5358308" y="3443431"/>
            <a:ext cx="11289" cy="191911"/>
          </a:xfrm>
          <a:prstGeom prst="rect">
            <a:avLst/>
          </a:prstGeom>
        </p:spPr>
      </p:pic>
      <p:sp>
        <p:nvSpPr>
          <p:cNvPr id="37" name="テキスト ボックス 36">
            <a:extLst>
              <a:ext uri="{FF2B5EF4-FFF2-40B4-BE49-F238E27FC236}">
                <a16:creationId xmlns:a16="http://schemas.microsoft.com/office/drawing/2014/main" id="{2FD8CEE4-608B-4D8B-AD67-349253B13727}"/>
              </a:ext>
            </a:extLst>
          </p:cNvPr>
          <p:cNvSpPr txBox="1"/>
          <p:nvPr/>
        </p:nvSpPr>
        <p:spPr>
          <a:xfrm>
            <a:off x="3645175" y="5051330"/>
            <a:ext cx="3301242" cy="661528"/>
          </a:xfrm>
          <a:prstGeom prst="rect">
            <a:avLst/>
          </a:prstGeom>
          <a:noFill/>
        </p:spPr>
        <p:txBody>
          <a:bodyPr wrap="square">
            <a:spAutoFit/>
          </a:bodyPr>
          <a:lstStyle/>
          <a:p>
            <a:pPr>
              <a:lnSpc>
                <a:spcPct val="150000"/>
              </a:lnSpc>
            </a:pPr>
            <a:r>
              <a:rPr lang="en-US" altLang="ja-JP" sz="850" b="1" dirty="0">
                <a:solidFill>
                  <a:srgbClr val="6C181B"/>
                </a:solidFill>
                <a:latin typeface="游明朝" panose="02020400000000000000" pitchFamily="18" charset="-128"/>
                <a:ea typeface="游明朝" panose="02020400000000000000" pitchFamily="18" charset="-128"/>
              </a:rPr>
              <a:t>Q </a:t>
            </a:r>
            <a:r>
              <a:rPr lang="ja-JP" altLang="en-US" sz="850" b="1" dirty="0">
                <a:solidFill>
                  <a:srgbClr val="6C181B"/>
                </a:solidFill>
                <a:latin typeface="游明朝" panose="02020400000000000000" pitchFamily="18" charset="-128"/>
                <a:ea typeface="游明朝" panose="02020400000000000000" pitchFamily="18" charset="-128"/>
              </a:rPr>
              <a:t>　正式依頼の前に、相談だけしたいのですが？</a:t>
            </a:r>
          </a:p>
          <a:p>
            <a:pPr>
              <a:lnSpc>
                <a:spcPct val="150000"/>
              </a:lnSpc>
            </a:pPr>
            <a:r>
              <a:rPr lang="ja-JP" altLang="en-US" sz="850" b="1" dirty="0">
                <a:latin typeface="游明朝" panose="02020400000000000000" pitchFamily="18" charset="-128"/>
                <a:ea typeface="游明朝" panose="02020400000000000000" pitchFamily="18" charset="-128"/>
              </a:rPr>
              <a:t>Ａ　はい。ぜひご相談ください。メールや電話にてお受けします。</a:t>
            </a:r>
            <a:endParaRPr lang="en-US" altLang="ja-JP" sz="850" b="1" dirty="0">
              <a:latin typeface="游明朝" panose="02020400000000000000" pitchFamily="18" charset="-128"/>
              <a:ea typeface="游明朝" panose="02020400000000000000" pitchFamily="18" charset="-128"/>
            </a:endParaRPr>
          </a:p>
          <a:p>
            <a:pPr>
              <a:lnSpc>
                <a:spcPct val="150000"/>
              </a:lnSpc>
            </a:pPr>
            <a:r>
              <a:rPr lang="en-US" altLang="ja-JP" sz="850" b="1" dirty="0">
                <a:latin typeface="游明朝" panose="02020400000000000000" pitchFamily="18" charset="-128"/>
                <a:ea typeface="游明朝" panose="02020400000000000000" pitchFamily="18" charset="-128"/>
              </a:rPr>
              <a:t>       </a:t>
            </a:r>
            <a:r>
              <a:rPr lang="ja-JP" altLang="en-US" sz="850" b="1" dirty="0">
                <a:latin typeface="游明朝" panose="02020400000000000000" pitchFamily="18" charset="-128"/>
                <a:ea typeface="游明朝" panose="02020400000000000000" pitchFamily="18" charset="-128"/>
              </a:rPr>
              <a:t>家事塾にご相談ください。</a:t>
            </a:r>
          </a:p>
        </p:txBody>
      </p:sp>
      <p:sp>
        <p:nvSpPr>
          <p:cNvPr id="39" name="テキスト ボックス 38">
            <a:extLst>
              <a:ext uri="{FF2B5EF4-FFF2-40B4-BE49-F238E27FC236}">
                <a16:creationId xmlns:a16="http://schemas.microsoft.com/office/drawing/2014/main" id="{95B359F8-AE69-4048-8254-E4D0DE837973}"/>
              </a:ext>
            </a:extLst>
          </p:cNvPr>
          <p:cNvSpPr txBox="1"/>
          <p:nvPr/>
        </p:nvSpPr>
        <p:spPr>
          <a:xfrm>
            <a:off x="3713629" y="7099370"/>
            <a:ext cx="2985234" cy="353943"/>
          </a:xfrm>
          <a:prstGeom prst="rect">
            <a:avLst/>
          </a:prstGeom>
          <a:noFill/>
        </p:spPr>
        <p:txBody>
          <a:bodyPr wrap="square">
            <a:spAutoFit/>
          </a:bodyPr>
          <a:lstStyle/>
          <a:p>
            <a:r>
              <a:rPr lang="ja-JP" altLang="en-US" sz="850" dirty="0">
                <a:latin typeface="游明朝" panose="02020400000000000000" pitchFamily="18" charset="-128"/>
                <a:ea typeface="游明朝" panose="02020400000000000000" pitchFamily="18" charset="-128"/>
              </a:rPr>
              <a:t>詳しくは家事セラピスト</a:t>
            </a:r>
            <a:r>
              <a:rPr lang="en-US" altLang="ja-JP" sz="850" dirty="0">
                <a:latin typeface="游明朝" panose="02020400000000000000" pitchFamily="18" charset="-128"/>
                <a:ea typeface="游明朝" panose="02020400000000000000" pitchFamily="18" charset="-128"/>
              </a:rPr>
              <a:t>HP</a:t>
            </a:r>
          </a:p>
          <a:p>
            <a:r>
              <a:rPr lang="en-US" altLang="ja-JP" sz="850" dirty="0">
                <a:latin typeface="+mj-lt"/>
                <a:ea typeface="游明朝" panose="02020400000000000000" pitchFamily="18" charset="-128"/>
              </a:rPr>
              <a:t>http://kajijuku.com</a:t>
            </a:r>
          </a:p>
        </p:txBody>
      </p:sp>
      <p:pic>
        <p:nvPicPr>
          <p:cNvPr id="5" name="図 4">
            <a:extLst>
              <a:ext uri="{FF2B5EF4-FFF2-40B4-BE49-F238E27FC236}">
                <a16:creationId xmlns:a16="http://schemas.microsoft.com/office/drawing/2014/main" id="{39D9EABF-D351-4951-BF79-8EF77FD5AFC7}"/>
              </a:ext>
            </a:extLst>
          </p:cNvPr>
          <p:cNvPicPr>
            <a:picLocks noChangeAspect="1"/>
          </p:cNvPicPr>
          <p:nvPr/>
        </p:nvPicPr>
        <p:blipFill>
          <a:blip r:embed="rId7"/>
          <a:stretch>
            <a:fillRect/>
          </a:stretch>
        </p:blipFill>
        <p:spPr>
          <a:xfrm>
            <a:off x="9042184" y="1307054"/>
            <a:ext cx="1300409" cy="1306692"/>
          </a:xfrm>
          <a:prstGeom prst="rect">
            <a:avLst/>
          </a:prstGeom>
        </p:spPr>
      </p:pic>
      <p:pic>
        <p:nvPicPr>
          <p:cNvPr id="8" name="図 7">
            <a:extLst>
              <a:ext uri="{FF2B5EF4-FFF2-40B4-BE49-F238E27FC236}">
                <a16:creationId xmlns:a16="http://schemas.microsoft.com/office/drawing/2014/main" id="{529047C8-266D-4E66-AA45-3557A5D529D3}"/>
              </a:ext>
            </a:extLst>
          </p:cNvPr>
          <p:cNvPicPr>
            <a:picLocks noChangeAspect="1"/>
          </p:cNvPicPr>
          <p:nvPr/>
        </p:nvPicPr>
        <p:blipFill>
          <a:blip r:embed="rId8"/>
          <a:stretch>
            <a:fillRect/>
          </a:stretch>
        </p:blipFill>
        <p:spPr>
          <a:xfrm>
            <a:off x="2305560" y="6159547"/>
            <a:ext cx="1018317" cy="1118708"/>
          </a:xfrm>
          <a:prstGeom prst="rect">
            <a:avLst/>
          </a:prstGeom>
        </p:spPr>
      </p:pic>
      <p:pic>
        <p:nvPicPr>
          <p:cNvPr id="12" name="図 11">
            <a:extLst>
              <a:ext uri="{FF2B5EF4-FFF2-40B4-BE49-F238E27FC236}">
                <a16:creationId xmlns:a16="http://schemas.microsoft.com/office/drawing/2014/main" id="{31D06D83-8516-4F18-8E35-AE848A5F8C0C}"/>
              </a:ext>
            </a:extLst>
          </p:cNvPr>
          <p:cNvPicPr>
            <a:picLocks noChangeAspect="1"/>
          </p:cNvPicPr>
          <p:nvPr/>
        </p:nvPicPr>
        <p:blipFill>
          <a:blip r:embed="rId9"/>
          <a:stretch>
            <a:fillRect/>
          </a:stretch>
        </p:blipFill>
        <p:spPr>
          <a:xfrm>
            <a:off x="338142" y="6265890"/>
            <a:ext cx="1733550" cy="904875"/>
          </a:xfrm>
          <a:prstGeom prst="rect">
            <a:avLst/>
          </a:prstGeom>
        </p:spPr>
      </p:pic>
      <p:pic>
        <p:nvPicPr>
          <p:cNvPr id="18" name="図 17">
            <a:extLst>
              <a:ext uri="{FF2B5EF4-FFF2-40B4-BE49-F238E27FC236}">
                <a16:creationId xmlns:a16="http://schemas.microsoft.com/office/drawing/2014/main" id="{9B68C15C-96EB-4BBC-A05B-CBA15EC3A73E}"/>
              </a:ext>
            </a:extLst>
          </p:cNvPr>
          <p:cNvPicPr>
            <a:picLocks noChangeAspect="1"/>
          </p:cNvPicPr>
          <p:nvPr/>
        </p:nvPicPr>
        <p:blipFill>
          <a:blip r:embed="rId10"/>
          <a:stretch>
            <a:fillRect/>
          </a:stretch>
        </p:blipFill>
        <p:spPr>
          <a:xfrm>
            <a:off x="280114" y="543413"/>
            <a:ext cx="2999749" cy="1304638"/>
          </a:xfrm>
          <a:prstGeom prst="rect">
            <a:avLst/>
          </a:prstGeom>
        </p:spPr>
      </p:pic>
      <p:sp>
        <p:nvSpPr>
          <p:cNvPr id="34" name="テキスト ボックス 33">
            <a:extLst>
              <a:ext uri="{FF2B5EF4-FFF2-40B4-BE49-F238E27FC236}">
                <a16:creationId xmlns:a16="http://schemas.microsoft.com/office/drawing/2014/main" id="{A9D1FA70-ED9F-45AF-861A-2E1BA4925909}"/>
              </a:ext>
            </a:extLst>
          </p:cNvPr>
          <p:cNvSpPr txBox="1"/>
          <p:nvPr/>
        </p:nvSpPr>
        <p:spPr>
          <a:xfrm>
            <a:off x="3727512" y="584631"/>
            <a:ext cx="2681359" cy="284693"/>
          </a:xfrm>
          <a:prstGeom prst="rect">
            <a:avLst/>
          </a:prstGeom>
          <a:noFill/>
        </p:spPr>
        <p:txBody>
          <a:bodyPr wrap="square" rtlCol="0">
            <a:spAutoFit/>
          </a:bodyPr>
          <a:lstStyle/>
          <a:p>
            <a:r>
              <a:rPr kumimoji="1" lang="ja-JP" altLang="en-US" sz="1250" b="1" dirty="0">
                <a:solidFill>
                  <a:srgbClr val="611115"/>
                </a:solidFill>
                <a:latin typeface="游明朝" panose="02020400000000000000" pitchFamily="18" charset="-128"/>
                <a:ea typeface="游明朝" panose="02020400000000000000" pitchFamily="18" charset="-128"/>
              </a:rPr>
              <a:t>辰巳渚の家事塾とは</a:t>
            </a:r>
          </a:p>
        </p:txBody>
      </p:sp>
      <p:cxnSp>
        <p:nvCxnSpPr>
          <p:cNvPr id="36" name="直線コネクタ 35">
            <a:extLst>
              <a:ext uri="{FF2B5EF4-FFF2-40B4-BE49-F238E27FC236}">
                <a16:creationId xmlns:a16="http://schemas.microsoft.com/office/drawing/2014/main" id="{1E216808-24E5-403E-BBF8-CAE5441597E0}"/>
              </a:ext>
            </a:extLst>
          </p:cNvPr>
          <p:cNvCxnSpPr>
            <a:cxnSpLocks/>
          </p:cNvCxnSpPr>
          <p:nvPr/>
        </p:nvCxnSpPr>
        <p:spPr>
          <a:xfrm flipV="1">
            <a:off x="3804819" y="848257"/>
            <a:ext cx="3060000" cy="12011"/>
          </a:xfrm>
          <a:prstGeom prst="line">
            <a:avLst/>
          </a:prstGeom>
          <a:ln w="3175">
            <a:solidFill>
              <a:srgbClr val="611115"/>
            </a:solidFill>
          </a:ln>
        </p:spPr>
        <p:style>
          <a:lnRef idx="1">
            <a:schemeClr val="accent1"/>
          </a:lnRef>
          <a:fillRef idx="0">
            <a:schemeClr val="accent1"/>
          </a:fillRef>
          <a:effectRef idx="0">
            <a:schemeClr val="accent1"/>
          </a:effectRef>
          <a:fontRef idx="minor">
            <a:schemeClr val="tx1"/>
          </a:fontRef>
        </p:style>
      </p:cxnSp>
      <p:pic>
        <p:nvPicPr>
          <p:cNvPr id="38" name="図 37">
            <a:extLst>
              <a:ext uri="{FF2B5EF4-FFF2-40B4-BE49-F238E27FC236}">
                <a16:creationId xmlns:a16="http://schemas.microsoft.com/office/drawing/2014/main" id="{C5B313B8-7AB6-4C41-BBC8-993A6C291CA9}"/>
              </a:ext>
            </a:extLst>
          </p:cNvPr>
          <p:cNvPicPr>
            <a:picLocks noChangeAspect="1"/>
          </p:cNvPicPr>
          <p:nvPr/>
        </p:nvPicPr>
        <p:blipFill>
          <a:blip r:embed="rId11"/>
          <a:stretch>
            <a:fillRect/>
          </a:stretch>
        </p:blipFill>
        <p:spPr>
          <a:xfrm>
            <a:off x="6319527" y="371326"/>
            <a:ext cx="542223" cy="455960"/>
          </a:xfrm>
          <a:prstGeom prst="rect">
            <a:avLst/>
          </a:prstGeom>
        </p:spPr>
      </p:pic>
      <p:sp>
        <p:nvSpPr>
          <p:cNvPr id="40" name="テキスト ボックス 39">
            <a:extLst>
              <a:ext uri="{FF2B5EF4-FFF2-40B4-BE49-F238E27FC236}">
                <a16:creationId xmlns:a16="http://schemas.microsoft.com/office/drawing/2014/main" id="{08E211CE-6C89-41AB-9F0D-DE75737AAA9A}"/>
              </a:ext>
            </a:extLst>
          </p:cNvPr>
          <p:cNvSpPr txBox="1"/>
          <p:nvPr/>
        </p:nvSpPr>
        <p:spPr>
          <a:xfrm>
            <a:off x="3733404" y="3672616"/>
            <a:ext cx="2681359" cy="284693"/>
          </a:xfrm>
          <a:prstGeom prst="rect">
            <a:avLst/>
          </a:prstGeom>
          <a:noFill/>
        </p:spPr>
        <p:txBody>
          <a:bodyPr wrap="square" rtlCol="0">
            <a:spAutoFit/>
          </a:bodyPr>
          <a:lstStyle/>
          <a:p>
            <a:r>
              <a:rPr kumimoji="1" lang="ja-JP" altLang="en-US" sz="1250" b="1" dirty="0">
                <a:solidFill>
                  <a:srgbClr val="611115"/>
                </a:solidFill>
                <a:latin typeface="游明朝" panose="02020400000000000000" pitchFamily="18" charset="-128"/>
                <a:ea typeface="游明朝" panose="02020400000000000000" pitchFamily="18" charset="-128"/>
              </a:rPr>
              <a:t>よくある質問</a:t>
            </a:r>
          </a:p>
        </p:txBody>
      </p:sp>
      <p:cxnSp>
        <p:nvCxnSpPr>
          <p:cNvPr id="42" name="直線コネクタ 41">
            <a:extLst>
              <a:ext uri="{FF2B5EF4-FFF2-40B4-BE49-F238E27FC236}">
                <a16:creationId xmlns:a16="http://schemas.microsoft.com/office/drawing/2014/main" id="{53E8CF9B-A696-4AA5-8E79-6048EDCF4518}"/>
              </a:ext>
            </a:extLst>
          </p:cNvPr>
          <p:cNvCxnSpPr>
            <a:cxnSpLocks/>
          </p:cNvCxnSpPr>
          <p:nvPr/>
        </p:nvCxnSpPr>
        <p:spPr>
          <a:xfrm flipV="1">
            <a:off x="3810711" y="3936242"/>
            <a:ext cx="3060000" cy="12011"/>
          </a:xfrm>
          <a:prstGeom prst="line">
            <a:avLst/>
          </a:prstGeom>
          <a:ln w="3175">
            <a:solidFill>
              <a:srgbClr val="611115"/>
            </a:solidFill>
          </a:ln>
        </p:spPr>
        <p:style>
          <a:lnRef idx="1">
            <a:schemeClr val="accent1"/>
          </a:lnRef>
          <a:fillRef idx="0">
            <a:schemeClr val="accent1"/>
          </a:fillRef>
          <a:effectRef idx="0">
            <a:schemeClr val="accent1"/>
          </a:effectRef>
          <a:fontRef idx="minor">
            <a:schemeClr val="tx1"/>
          </a:fontRef>
        </p:style>
      </p:cxnSp>
      <p:pic>
        <p:nvPicPr>
          <p:cNvPr id="43" name="図 42">
            <a:extLst>
              <a:ext uri="{FF2B5EF4-FFF2-40B4-BE49-F238E27FC236}">
                <a16:creationId xmlns:a16="http://schemas.microsoft.com/office/drawing/2014/main" id="{C83C6991-117B-435B-9EA6-D0B4E37B29AB}"/>
              </a:ext>
            </a:extLst>
          </p:cNvPr>
          <p:cNvPicPr>
            <a:picLocks noChangeAspect="1"/>
          </p:cNvPicPr>
          <p:nvPr/>
        </p:nvPicPr>
        <p:blipFill>
          <a:blip r:embed="rId11"/>
          <a:stretch>
            <a:fillRect/>
          </a:stretch>
        </p:blipFill>
        <p:spPr>
          <a:xfrm>
            <a:off x="6325419" y="3470069"/>
            <a:ext cx="542223" cy="455960"/>
          </a:xfrm>
          <a:prstGeom prst="rect">
            <a:avLst/>
          </a:prstGeom>
        </p:spPr>
      </p:pic>
      <p:sp>
        <p:nvSpPr>
          <p:cNvPr id="44" name="四角形: 角を丸くする 43">
            <a:extLst>
              <a:ext uri="{FF2B5EF4-FFF2-40B4-BE49-F238E27FC236}">
                <a16:creationId xmlns:a16="http://schemas.microsoft.com/office/drawing/2014/main" id="{6354670E-989B-4EC2-96BA-C1AF5DB6A52D}"/>
              </a:ext>
            </a:extLst>
          </p:cNvPr>
          <p:cNvSpPr/>
          <p:nvPr/>
        </p:nvSpPr>
        <p:spPr>
          <a:xfrm>
            <a:off x="3774606" y="5819484"/>
            <a:ext cx="3051171" cy="1225695"/>
          </a:xfrm>
          <a:prstGeom prst="roundRect">
            <a:avLst>
              <a:gd name="adj" fmla="val 6363"/>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6" name="図 5">
            <a:extLst>
              <a:ext uri="{FF2B5EF4-FFF2-40B4-BE49-F238E27FC236}">
                <a16:creationId xmlns:a16="http://schemas.microsoft.com/office/drawing/2014/main" id="{0605F5A8-0C84-4A3F-8659-AC78E375612F}"/>
              </a:ext>
            </a:extLst>
          </p:cNvPr>
          <p:cNvPicPr>
            <a:picLocks noChangeAspect="1"/>
          </p:cNvPicPr>
          <p:nvPr/>
        </p:nvPicPr>
        <p:blipFill>
          <a:blip r:embed="rId12"/>
          <a:stretch>
            <a:fillRect/>
          </a:stretch>
        </p:blipFill>
        <p:spPr>
          <a:xfrm>
            <a:off x="6086577" y="7113659"/>
            <a:ext cx="739200" cy="283529"/>
          </a:xfrm>
          <a:prstGeom prst="rect">
            <a:avLst/>
          </a:prstGeom>
        </p:spPr>
      </p:pic>
      <p:pic>
        <p:nvPicPr>
          <p:cNvPr id="1032" name="Picture 8">
            <a:extLst>
              <a:ext uri="{FF2B5EF4-FFF2-40B4-BE49-F238E27FC236}">
                <a16:creationId xmlns:a16="http://schemas.microsoft.com/office/drawing/2014/main" id="{61A3F485-189F-4E41-AC8B-82F6FDA702B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37958" y="7121537"/>
            <a:ext cx="283529" cy="283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780266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503</TotalTime>
  <Words>597</Words>
  <Application>Microsoft Office PowerPoint</Application>
  <PresentationFormat>ユーザー設定</PresentationFormat>
  <Paragraphs>25</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ＭＳ Ｐゴシック</vt:lpstr>
      <vt:lpstr>游ゴシック</vt:lpstr>
      <vt:lpstr>游明朝</vt:lpstr>
      <vt:lpstr>Arial</vt:lpstr>
      <vt:lpstr>Calibri</vt:lpstr>
      <vt:lpstr>Calibri Light</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biztel</dc:creator>
  <cp:lastModifiedBy>furudate sachio</cp:lastModifiedBy>
  <cp:revision>40</cp:revision>
  <dcterms:created xsi:type="dcterms:W3CDTF">2017-07-31T10:46:25Z</dcterms:created>
  <dcterms:modified xsi:type="dcterms:W3CDTF">2021-01-12T12:53:20Z</dcterms:modified>
</cp:coreProperties>
</file>