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10693400" cy="7561263"/>
  <p:notesSz cx="6888163" cy="100187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p15:clr>
            <a:srgbClr val="A4A3A4"/>
          </p15:clr>
        </p15:guide>
        <p15:guide id="2" pos="33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DE"/>
    <a:srgbClr val="6C181B"/>
    <a:srgbClr val="FFFFFF"/>
    <a:srgbClr val="C59E19"/>
    <a:srgbClr val="0F7563"/>
    <a:srgbClr val="611115"/>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5717" autoAdjust="0"/>
    <p:restoredTop sz="94660"/>
  </p:normalViewPr>
  <p:slideViewPr>
    <p:cSldViewPr snapToGrid="0" showGuides="1">
      <p:cViewPr>
        <p:scale>
          <a:sx n="99" d="100"/>
          <a:sy n="99" d="100"/>
        </p:scale>
        <p:origin x="36" y="-1443"/>
      </p:cViewPr>
      <p:guideLst>
        <p:guide orient="horz" pos="2381"/>
        <p:guide pos="3391"/>
      </p:guideLst>
    </p:cSldViewPr>
  </p:slideViewPr>
  <p:notesTextViewPr>
    <p:cViewPr>
      <p:scale>
        <a:sx n="1" d="1"/>
        <a:sy n="1" d="1"/>
      </p:scale>
      <p:origin x="0" y="0"/>
    </p:cViewPr>
  </p:notesTextViewPr>
  <p:gridSpacing cx="46800" cy="468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077394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D2C4B7F-FDE5-40D8-A2E9-1294DAC20F6C}"/>
              </a:ext>
            </a:extLst>
          </p:cNvPr>
          <p:cNvSpPr txBox="1"/>
          <p:nvPr userDrawn="1"/>
        </p:nvSpPr>
        <p:spPr>
          <a:xfrm>
            <a:off x="7207851" y="-483632"/>
            <a:ext cx="3381374" cy="369332"/>
          </a:xfrm>
          <a:prstGeom prst="rect">
            <a:avLst/>
          </a:prstGeom>
          <a:noFill/>
        </p:spPr>
        <p:txBody>
          <a:bodyPr wrap="square" rtlCol="0">
            <a:spAutoFit/>
          </a:bodyPr>
          <a:lstStyle/>
          <a:p>
            <a:pPr algn="ctr"/>
            <a:r>
              <a:rPr kumimoji="1" lang="ja-JP" altLang="en-US" dirty="0">
                <a:latin typeface="ＭＳ Ｐゴシック" panose="020B0600070205080204" pitchFamily="50" charset="-128"/>
                <a:ea typeface="ＭＳ Ｐゴシック" panose="020B0600070205080204" pitchFamily="50" charset="-128"/>
              </a:rPr>
              <a:t>中に折り込まれる面</a:t>
            </a:r>
          </a:p>
        </p:txBody>
      </p:sp>
    </p:spTree>
    <p:extLst>
      <p:ext uri="{BB962C8B-B14F-4D97-AF65-F5344CB8AC3E}">
        <p14:creationId xmlns:p14="http://schemas.microsoft.com/office/powerpoint/2010/main" val="2884088199"/>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755934" rtl="0" eaLnBrk="1" latinLnBrk="0" hangingPunct="1">
        <a:lnSpc>
          <a:spcPct val="90000"/>
        </a:lnSpc>
        <a:spcBef>
          <a:spcPct val="0"/>
        </a:spcBef>
        <a:buNone/>
        <a:defRPr kumimoji="1"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kumimoji="1"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kumimoji="1"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kumimoji="1"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9pPr>
    </p:bodyStyle>
    <p:otherStyle>
      <a:defPPr>
        <a:defRPr lang="en-US"/>
      </a:defPPr>
      <a:lvl1pPr marL="0" algn="l" defTabSz="755934" rtl="0" eaLnBrk="1" latinLnBrk="0" hangingPunct="1">
        <a:defRPr kumimoji="1" sz="1488" kern="1200">
          <a:solidFill>
            <a:schemeClr val="tx1"/>
          </a:solidFill>
          <a:latin typeface="+mn-lt"/>
          <a:ea typeface="+mn-ea"/>
          <a:cs typeface="+mn-cs"/>
        </a:defRPr>
      </a:lvl1pPr>
      <a:lvl2pPr marL="377967" algn="l" defTabSz="755934" rtl="0" eaLnBrk="1" latinLnBrk="0" hangingPunct="1">
        <a:defRPr kumimoji="1" sz="1488" kern="1200">
          <a:solidFill>
            <a:schemeClr val="tx1"/>
          </a:solidFill>
          <a:latin typeface="+mn-lt"/>
          <a:ea typeface="+mn-ea"/>
          <a:cs typeface="+mn-cs"/>
        </a:defRPr>
      </a:lvl2pPr>
      <a:lvl3pPr marL="755934" algn="l" defTabSz="755934" rtl="0" eaLnBrk="1" latinLnBrk="0" hangingPunct="1">
        <a:defRPr kumimoji="1" sz="1488" kern="1200">
          <a:solidFill>
            <a:schemeClr val="tx1"/>
          </a:solidFill>
          <a:latin typeface="+mn-lt"/>
          <a:ea typeface="+mn-ea"/>
          <a:cs typeface="+mn-cs"/>
        </a:defRPr>
      </a:lvl3pPr>
      <a:lvl4pPr marL="1133902" algn="l" defTabSz="755934" rtl="0" eaLnBrk="1" latinLnBrk="0" hangingPunct="1">
        <a:defRPr kumimoji="1" sz="1488" kern="1200">
          <a:solidFill>
            <a:schemeClr val="tx1"/>
          </a:solidFill>
          <a:latin typeface="+mn-lt"/>
          <a:ea typeface="+mn-ea"/>
          <a:cs typeface="+mn-cs"/>
        </a:defRPr>
      </a:lvl4pPr>
      <a:lvl5pPr marL="1511869" algn="l" defTabSz="755934" rtl="0" eaLnBrk="1" latinLnBrk="0" hangingPunct="1">
        <a:defRPr kumimoji="1" sz="1488" kern="1200">
          <a:solidFill>
            <a:schemeClr val="tx1"/>
          </a:solidFill>
          <a:latin typeface="+mn-lt"/>
          <a:ea typeface="+mn-ea"/>
          <a:cs typeface="+mn-cs"/>
        </a:defRPr>
      </a:lvl5pPr>
      <a:lvl6pPr marL="1889836" algn="l" defTabSz="755934" rtl="0" eaLnBrk="1" latinLnBrk="0" hangingPunct="1">
        <a:defRPr kumimoji="1" sz="1488" kern="1200">
          <a:solidFill>
            <a:schemeClr val="tx1"/>
          </a:solidFill>
          <a:latin typeface="+mn-lt"/>
          <a:ea typeface="+mn-ea"/>
          <a:cs typeface="+mn-cs"/>
        </a:defRPr>
      </a:lvl6pPr>
      <a:lvl7pPr marL="2267803" algn="l" defTabSz="755934" rtl="0" eaLnBrk="1" latinLnBrk="0" hangingPunct="1">
        <a:defRPr kumimoji="1" sz="1488" kern="1200">
          <a:solidFill>
            <a:schemeClr val="tx1"/>
          </a:solidFill>
          <a:latin typeface="+mn-lt"/>
          <a:ea typeface="+mn-ea"/>
          <a:cs typeface="+mn-cs"/>
        </a:defRPr>
      </a:lvl7pPr>
      <a:lvl8pPr marL="2645771" algn="l" defTabSz="755934" rtl="0" eaLnBrk="1" latinLnBrk="0" hangingPunct="1">
        <a:defRPr kumimoji="1" sz="1488" kern="1200">
          <a:solidFill>
            <a:schemeClr val="tx1"/>
          </a:solidFill>
          <a:latin typeface="+mn-lt"/>
          <a:ea typeface="+mn-ea"/>
          <a:cs typeface="+mn-cs"/>
        </a:defRPr>
      </a:lvl8pPr>
      <a:lvl9pPr marL="3023738" algn="l" defTabSz="755934" rtl="0" eaLnBrk="1" latinLnBrk="0" hangingPunct="1">
        <a:defRPr kumimoji="1"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2" pos="68" userDrawn="1">
          <p15:clr>
            <a:srgbClr val="F26B43"/>
          </p15:clr>
        </p15:guide>
        <p15:guide id="3" pos="6669" userDrawn="1">
          <p15:clr>
            <a:srgbClr val="F26B43"/>
          </p15:clr>
        </p15:guide>
        <p15:guide id="4" orient="horz" pos="4695" userDrawn="1">
          <p15:clr>
            <a:srgbClr val="F26B43"/>
          </p15:clr>
        </p15:guide>
        <p15:guide id="5" pos="2268" userDrawn="1">
          <p15:clr>
            <a:srgbClr val="F26B43"/>
          </p15:clr>
        </p15:guide>
        <p15:guide id="6" pos="4534" userDrawn="1">
          <p15:clr>
            <a:srgbClr val="F26B43"/>
          </p15:clr>
        </p15:guide>
        <p15:guide id="7" orient="horz" pos="68"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emf"/><Relationship Id="rId7" Type="http://schemas.openxmlformats.org/officeDocument/2006/relationships/oleObject" Target="../embeddings/oleObject1.bin"/><Relationship Id="rId2"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image" Target="../media/image5.emf"/><Relationship Id="rId11" Type="http://schemas.openxmlformats.org/officeDocument/2006/relationships/image" Target="../media/image8.png"/><Relationship Id="rId5" Type="http://schemas.openxmlformats.org/officeDocument/2006/relationships/image" Target="../media/image4.emf"/><Relationship Id="rId10" Type="http://schemas.openxmlformats.org/officeDocument/2006/relationships/image" Target="../media/image7.png"/><Relationship Id="rId4" Type="http://schemas.openxmlformats.org/officeDocument/2006/relationships/image" Target="../media/image3.emf"/><Relationship Id="rId9"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正方形/長方形 57">
            <a:extLst>
              <a:ext uri="{FF2B5EF4-FFF2-40B4-BE49-F238E27FC236}">
                <a16:creationId xmlns:a16="http://schemas.microsoft.com/office/drawing/2014/main" id="{68DACAFC-01B1-4E7D-8EFC-0354D7924073}"/>
              </a:ext>
            </a:extLst>
          </p:cNvPr>
          <p:cNvSpPr/>
          <p:nvPr/>
        </p:nvSpPr>
        <p:spPr>
          <a:xfrm>
            <a:off x="7336980" y="107950"/>
            <a:ext cx="3248470" cy="7345363"/>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四角形: 角を丸くする 62">
            <a:extLst>
              <a:ext uri="{FF2B5EF4-FFF2-40B4-BE49-F238E27FC236}">
                <a16:creationId xmlns:a16="http://schemas.microsoft.com/office/drawing/2014/main" id="{E52B7228-970C-48C9-86E2-0DD94EE43242}"/>
              </a:ext>
            </a:extLst>
          </p:cNvPr>
          <p:cNvSpPr/>
          <p:nvPr/>
        </p:nvSpPr>
        <p:spPr>
          <a:xfrm>
            <a:off x="7452389" y="992360"/>
            <a:ext cx="3005424" cy="6211957"/>
          </a:xfrm>
          <a:prstGeom prst="roundRect">
            <a:avLst>
              <a:gd name="adj" fmla="val 6363"/>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57" name="正方形/長方形 56">
            <a:extLst>
              <a:ext uri="{FF2B5EF4-FFF2-40B4-BE49-F238E27FC236}">
                <a16:creationId xmlns:a16="http://schemas.microsoft.com/office/drawing/2014/main" id="{E49182A3-195E-4DA4-964E-C3C5C858AF92}"/>
              </a:ext>
            </a:extLst>
          </p:cNvPr>
          <p:cNvSpPr/>
          <p:nvPr/>
        </p:nvSpPr>
        <p:spPr>
          <a:xfrm>
            <a:off x="3740039" y="107950"/>
            <a:ext cx="3334527" cy="7345363"/>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四角形: 角を丸くする 61">
            <a:extLst>
              <a:ext uri="{FF2B5EF4-FFF2-40B4-BE49-F238E27FC236}">
                <a16:creationId xmlns:a16="http://schemas.microsoft.com/office/drawing/2014/main" id="{562CF296-4510-4BD6-B2AD-4E9E33488685}"/>
              </a:ext>
            </a:extLst>
          </p:cNvPr>
          <p:cNvSpPr/>
          <p:nvPr/>
        </p:nvSpPr>
        <p:spPr>
          <a:xfrm>
            <a:off x="3906434" y="1061894"/>
            <a:ext cx="2986826" cy="3161160"/>
          </a:xfrm>
          <a:prstGeom prst="roundRect">
            <a:avLst>
              <a:gd name="adj" fmla="val 6363"/>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A2A9CCCB-9183-425F-8023-68BC7AF20BC6}"/>
              </a:ext>
            </a:extLst>
          </p:cNvPr>
          <p:cNvSpPr/>
          <p:nvPr/>
        </p:nvSpPr>
        <p:spPr>
          <a:xfrm>
            <a:off x="107950" y="107950"/>
            <a:ext cx="3371661" cy="7345363"/>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四角形: 角を丸くする 55">
            <a:extLst>
              <a:ext uri="{FF2B5EF4-FFF2-40B4-BE49-F238E27FC236}">
                <a16:creationId xmlns:a16="http://schemas.microsoft.com/office/drawing/2014/main" id="{13A2078F-1639-47EC-A420-C510380DEB82}"/>
              </a:ext>
            </a:extLst>
          </p:cNvPr>
          <p:cNvSpPr/>
          <p:nvPr/>
        </p:nvSpPr>
        <p:spPr>
          <a:xfrm>
            <a:off x="269269" y="2827600"/>
            <a:ext cx="3052283" cy="3926616"/>
          </a:xfrm>
          <a:prstGeom prst="roundRect">
            <a:avLst>
              <a:gd name="adj" fmla="val 6363"/>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06364B18-D752-42BF-9D9F-5D8FE9988479}"/>
              </a:ext>
            </a:extLst>
          </p:cNvPr>
          <p:cNvSpPr/>
          <p:nvPr/>
        </p:nvSpPr>
        <p:spPr>
          <a:xfrm>
            <a:off x="269269" y="1098344"/>
            <a:ext cx="3051171" cy="1515601"/>
          </a:xfrm>
          <a:prstGeom prst="roundRect">
            <a:avLst>
              <a:gd name="adj" fmla="val 6363"/>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17" name="図 16">
            <a:extLst>
              <a:ext uri="{FF2B5EF4-FFF2-40B4-BE49-F238E27FC236}">
                <a16:creationId xmlns:a16="http://schemas.microsoft.com/office/drawing/2014/main" id="{A1E24D1D-63F6-4CCD-B67C-E71C29FC200F}"/>
              </a:ext>
            </a:extLst>
          </p:cNvPr>
          <p:cNvPicPr>
            <a:picLocks noChangeAspect="1"/>
          </p:cNvPicPr>
          <p:nvPr/>
        </p:nvPicPr>
        <p:blipFill>
          <a:blip r:embed="rId2"/>
          <a:stretch>
            <a:fillRect/>
          </a:stretch>
        </p:blipFill>
        <p:spPr>
          <a:xfrm>
            <a:off x="7559407" y="1149910"/>
            <a:ext cx="2769013" cy="180214"/>
          </a:xfrm>
          <a:prstGeom prst="rect">
            <a:avLst/>
          </a:prstGeom>
        </p:spPr>
      </p:pic>
      <p:pic>
        <p:nvPicPr>
          <p:cNvPr id="21" name="図 20">
            <a:extLst>
              <a:ext uri="{FF2B5EF4-FFF2-40B4-BE49-F238E27FC236}">
                <a16:creationId xmlns:a16="http://schemas.microsoft.com/office/drawing/2014/main" id="{6C7BD16B-21A3-46AB-BBC1-F9A8428FDE4A}"/>
              </a:ext>
            </a:extLst>
          </p:cNvPr>
          <p:cNvPicPr>
            <a:picLocks noChangeAspect="1"/>
          </p:cNvPicPr>
          <p:nvPr/>
        </p:nvPicPr>
        <p:blipFill>
          <a:blip r:embed="rId3"/>
          <a:stretch>
            <a:fillRect/>
          </a:stretch>
        </p:blipFill>
        <p:spPr>
          <a:xfrm>
            <a:off x="7553825" y="3226822"/>
            <a:ext cx="2804203" cy="178191"/>
          </a:xfrm>
          <a:prstGeom prst="rect">
            <a:avLst/>
          </a:prstGeom>
        </p:spPr>
      </p:pic>
      <p:pic>
        <p:nvPicPr>
          <p:cNvPr id="23" name="図 22">
            <a:extLst>
              <a:ext uri="{FF2B5EF4-FFF2-40B4-BE49-F238E27FC236}">
                <a16:creationId xmlns:a16="http://schemas.microsoft.com/office/drawing/2014/main" id="{024F0BD1-6278-43FC-8208-E26E2D538146}"/>
              </a:ext>
            </a:extLst>
          </p:cNvPr>
          <p:cNvPicPr>
            <a:picLocks noChangeAspect="1"/>
          </p:cNvPicPr>
          <p:nvPr/>
        </p:nvPicPr>
        <p:blipFill>
          <a:blip r:embed="rId4"/>
          <a:stretch>
            <a:fillRect/>
          </a:stretch>
        </p:blipFill>
        <p:spPr>
          <a:xfrm>
            <a:off x="7565046" y="5142626"/>
            <a:ext cx="2768400" cy="177058"/>
          </a:xfrm>
          <a:prstGeom prst="rect">
            <a:avLst/>
          </a:prstGeom>
        </p:spPr>
      </p:pic>
      <p:sp>
        <p:nvSpPr>
          <p:cNvPr id="25" name="テキスト ボックス 24">
            <a:extLst>
              <a:ext uri="{FF2B5EF4-FFF2-40B4-BE49-F238E27FC236}">
                <a16:creationId xmlns:a16="http://schemas.microsoft.com/office/drawing/2014/main" id="{E778B4FC-D5C3-4EBE-AC10-E3337C955CD4}"/>
              </a:ext>
            </a:extLst>
          </p:cNvPr>
          <p:cNvSpPr txBox="1"/>
          <p:nvPr/>
        </p:nvSpPr>
        <p:spPr>
          <a:xfrm>
            <a:off x="423200" y="2765338"/>
            <a:ext cx="2834819" cy="4732834"/>
          </a:xfrm>
          <a:prstGeom prst="rect">
            <a:avLst/>
          </a:prstGeom>
          <a:noFill/>
        </p:spPr>
        <p:txBody>
          <a:bodyPr wrap="square">
            <a:spAutoFit/>
          </a:bodyPr>
          <a:lstStyle/>
          <a:p>
            <a:pPr>
              <a:lnSpc>
                <a:spcPct val="300000"/>
              </a:lnSpc>
            </a:pPr>
            <a:r>
              <a:rPr lang="ja-JP" altLang="en-US" sz="1050" b="1" spc="50" dirty="0">
                <a:solidFill>
                  <a:srgbClr val="611115"/>
                </a:solidFill>
                <a:latin typeface="游明朝" panose="02020400000000000000" pitchFamily="18" charset="-128"/>
                <a:ea typeface="游明朝" panose="02020400000000000000" pitchFamily="18" charset="-128"/>
              </a:rPr>
              <a:t>１級家事セラピスト養成講座</a:t>
            </a:r>
            <a:endParaRPr lang="en-US" altLang="ja-JP" sz="1050" b="1" spc="50" dirty="0">
              <a:solidFill>
                <a:srgbClr val="611115"/>
              </a:solidFill>
              <a:latin typeface="游明朝" panose="02020400000000000000" pitchFamily="18" charset="-128"/>
              <a:ea typeface="游明朝" panose="02020400000000000000" pitchFamily="18" charset="-128"/>
            </a:endParaRPr>
          </a:p>
          <a:p>
            <a:pPr>
              <a:lnSpc>
                <a:spcPts val="1300"/>
              </a:lnSpc>
            </a:pPr>
            <a:r>
              <a:rPr lang="ja-JP" altLang="en-US" sz="850" b="1" spc="50" dirty="0">
                <a:latin typeface="游明朝" panose="02020400000000000000" pitchFamily="18" charset="-128"/>
                <a:ea typeface="游明朝" panose="02020400000000000000" pitchFamily="18" charset="-128"/>
              </a:rPr>
              <a:t>モノ・コトで自分を理解するスキル、家事に関する基本的な教養をもち、身近な人の暮らしを整える片づけについてのサポートができるようになります。</a:t>
            </a:r>
          </a:p>
          <a:p>
            <a:pPr>
              <a:lnSpc>
                <a:spcPts val="1300"/>
              </a:lnSpc>
            </a:pPr>
            <a:r>
              <a:rPr lang="ja-JP" altLang="en-US" sz="850" b="1" spc="50" dirty="0">
                <a:latin typeface="游明朝" panose="02020400000000000000" pitchFamily="18" charset="-128"/>
                <a:ea typeface="游明朝" panose="02020400000000000000" pitchFamily="18" charset="-128"/>
              </a:rPr>
              <a:t>⇒他者を理解するスキル、他者に伝えるスキルを持ち、ライフイベントごとの講座や子ども向けの講座も開催できる資格です。</a:t>
            </a:r>
            <a:endParaRPr lang="en-US" altLang="ja-JP" sz="850" b="1" spc="50" dirty="0">
              <a:latin typeface="游明朝" panose="02020400000000000000" pitchFamily="18" charset="-128"/>
              <a:ea typeface="游明朝" panose="02020400000000000000" pitchFamily="18" charset="-128"/>
            </a:endParaRPr>
          </a:p>
          <a:p>
            <a:pPr>
              <a:lnSpc>
                <a:spcPts val="1300"/>
              </a:lnSpc>
            </a:pPr>
            <a:endParaRPr lang="en-US" altLang="ja-JP" sz="850" b="1" spc="50" dirty="0">
              <a:latin typeface="游明朝" panose="02020400000000000000" pitchFamily="18" charset="-128"/>
              <a:ea typeface="游明朝" panose="02020400000000000000" pitchFamily="18" charset="-128"/>
            </a:endParaRPr>
          </a:p>
          <a:p>
            <a:pPr>
              <a:lnSpc>
                <a:spcPts val="1300"/>
              </a:lnSpc>
            </a:pPr>
            <a:r>
              <a:rPr lang="en-US" altLang="ja-JP" sz="850" b="1" spc="50" dirty="0">
                <a:latin typeface="游明朝" panose="02020400000000000000" pitchFamily="18" charset="-128"/>
                <a:ea typeface="游明朝" panose="02020400000000000000" pitchFamily="18" charset="-128"/>
              </a:rPr>
              <a:t>  1) </a:t>
            </a:r>
            <a:r>
              <a:rPr lang="ja-JP" altLang="en-US" sz="850" b="1" spc="50" dirty="0">
                <a:latin typeface="游明朝" panose="02020400000000000000" pitchFamily="18" charset="-128"/>
                <a:ea typeface="游明朝" panose="02020400000000000000" pitchFamily="18" charset="-128"/>
              </a:rPr>
              <a:t>「すっきり」を考える</a:t>
            </a:r>
          </a:p>
          <a:p>
            <a:pPr>
              <a:lnSpc>
                <a:spcPts val="1300"/>
              </a:lnSpc>
            </a:pPr>
            <a:r>
              <a:rPr lang="en-US" altLang="ja-JP" sz="850" b="1" spc="50" dirty="0">
                <a:latin typeface="游明朝" panose="02020400000000000000" pitchFamily="18" charset="-128"/>
                <a:ea typeface="游明朝" panose="02020400000000000000" pitchFamily="18" charset="-128"/>
              </a:rPr>
              <a:t>  2) </a:t>
            </a:r>
            <a:r>
              <a:rPr lang="ja-JP" altLang="en-US" sz="850" b="1" spc="50" dirty="0">
                <a:latin typeface="游明朝" panose="02020400000000000000" pitchFamily="18" charset="-128"/>
                <a:ea typeface="游明朝" panose="02020400000000000000" pitchFamily="18" charset="-128"/>
              </a:rPr>
              <a:t> 片づけを知る・生活行動の見える化</a:t>
            </a:r>
          </a:p>
          <a:p>
            <a:pPr>
              <a:lnSpc>
                <a:spcPts val="1300"/>
              </a:lnSpc>
            </a:pPr>
            <a:r>
              <a:rPr lang="en-US" altLang="ja-JP" sz="850" b="1" spc="50" dirty="0">
                <a:latin typeface="游明朝" panose="02020400000000000000" pitchFamily="18" charset="-128"/>
                <a:ea typeface="游明朝" panose="02020400000000000000" pitchFamily="18" charset="-128"/>
              </a:rPr>
              <a:t>  3)</a:t>
            </a:r>
            <a:r>
              <a:rPr lang="ja-JP" altLang="en-US" sz="850" b="1" spc="50" dirty="0">
                <a:latin typeface="游明朝" panose="02020400000000000000" pitchFamily="18" charset="-128"/>
                <a:ea typeface="游明朝" panose="02020400000000000000" pitchFamily="18" charset="-128"/>
              </a:rPr>
              <a:t>  家事とは生きること・家事の基本</a:t>
            </a:r>
          </a:p>
          <a:p>
            <a:pPr>
              <a:lnSpc>
                <a:spcPts val="1300"/>
              </a:lnSpc>
            </a:pPr>
            <a:r>
              <a:rPr lang="en-US" altLang="ja-JP" sz="850" b="1" spc="50" dirty="0">
                <a:latin typeface="游明朝" panose="02020400000000000000" pitchFamily="18" charset="-128"/>
                <a:ea typeface="游明朝" panose="02020400000000000000" pitchFamily="18" charset="-128"/>
              </a:rPr>
              <a:t>  4)</a:t>
            </a:r>
            <a:r>
              <a:rPr lang="ja-JP" altLang="en-US" sz="850" b="1" spc="50" dirty="0">
                <a:latin typeface="游明朝" panose="02020400000000000000" pitchFamily="18" charset="-128"/>
                <a:ea typeface="游明朝" panose="02020400000000000000" pitchFamily="18" charset="-128"/>
              </a:rPr>
              <a:t>  家事の歴史と家事ステージ</a:t>
            </a:r>
          </a:p>
          <a:p>
            <a:pPr>
              <a:lnSpc>
                <a:spcPts val="1300"/>
              </a:lnSpc>
            </a:pPr>
            <a:r>
              <a:rPr lang="en-US" altLang="ja-JP" sz="850" b="1" spc="50" dirty="0">
                <a:latin typeface="游明朝" panose="02020400000000000000" pitchFamily="18" charset="-128"/>
                <a:ea typeface="游明朝" panose="02020400000000000000" pitchFamily="18" charset="-128"/>
              </a:rPr>
              <a:t>  5)</a:t>
            </a:r>
            <a:r>
              <a:rPr lang="ja-JP" altLang="en-US" sz="850" b="1" spc="50" dirty="0">
                <a:latin typeface="游明朝" panose="02020400000000000000" pitchFamily="18" charset="-128"/>
                <a:ea typeface="游明朝" panose="02020400000000000000" pitchFamily="18" charset="-128"/>
              </a:rPr>
              <a:t>  現代の生活者のリアル（家事と家族、住まい）</a:t>
            </a:r>
          </a:p>
          <a:p>
            <a:pPr>
              <a:lnSpc>
                <a:spcPts val="1300"/>
              </a:lnSpc>
            </a:pPr>
            <a:r>
              <a:rPr lang="en-US" altLang="ja-JP" sz="850" b="1" spc="50" dirty="0">
                <a:latin typeface="游明朝" panose="02020400000000000000" pitchFamily="18" charset="-128"/>
                <a:ea typeface="游明朝" panose="02020400000000000000" pitchFamily="18" charset="-128"/>
              </a:rPr>
              <a:t>  6)</a:t>
            </a:r>
            <a:r>
              <a:rPr lang="ja-JP" altLang="en-US" sz="850" b="1" spc="50" dirty="0">
                <a:latin typeface="游明朝" panose="02020400000000000000" pitchFamily="18" charset="-128"/>
                <a:ea typeface="游明朝" panose="02020400000000000000" pitchFamily="18" charset="-128"/>
              </a:rPr>
              <a:t>  人生十二相を身につける</a:t>
            </a:r>
          </a:p>
          <a:p>
            <a:pPr>
              <a:lnSpc>
                <a:spcPts val="1300"/>
              </a:lnSpc>
            </a:pPr>
            <a:r>
              <a:rPr lang="en-US" altLang="ja-JP" sz="850" b="1" spc="50" dirty="0">
                <a:latin typeface="游明朝" panose="02020400000000000000" pitchFamily="18" charset="-128"/>
                <a:ea typeface="游明朝" panose="02020400000000000000" pitchFamily="18" charset="-128"/>
              </a:rPr>
              <a:t>  7)</a:t>
            </a:r>
            <a:r>
              <a:rPr lang="ja-JP" altLang="en-US" sz="850" b="1" spc="50" dirty="0">
                <a:latin typeface="游明朝" panose="02020400000000000000" pitchFamily="18" charset="-128"/>
                <a:ea typeface="游明朝" panose="02020400000000000000" pitchFamily="18" charset="-128"/>
              </a:rPr>
              <a:t>  家事塾の考える「自立」とは</a:t>
            </a:r>
          </a:p>
          <a:p>
            <a:pPr>
              <a:lnSpc>
                <a:spcPts val="1300"/>
              </a:lnSpc>
            </a:pPr>
            <a:r>
              <a:rPr lang="en-US" altLang="ja-JP" sz="850" b="1" spc="50" dirty="0">
                <a:latin typeface="游明朝" panose="02020400000000000000" pitchFamily="18" charset="-128"/>
                <a:ea typeface="游明朝" panose="02020400000000000000" pitchFamily="18" charset="-128"/>
              </a:rPr>
              <a:t>  9)</a:t>
            </a:r>
            <a:r>
              <a:rPr lang="ja-JP" altLang="en-US" sz="850" b="1" spc="50" dirty="0">
                <a:latin typeface="游明朝" panose="02020400000000000000" pitchFamily="18" charset="-128"/>
                <a:ea typeface="游明朝" panose="02020400000000000000" pitchFamily="18" charset="-128"/>
              </a:rPr>
              <a:t>  家事問診シート体験</a:t>
            </a:r>
          </a:p>
          <a:p>
            <a:pPr>
              <a:lnSpc>
                <a:spcPts val="1300"/>
              </a:lnSpc>
            </a:pPr>
            <a:r>
              <a:rPr lang="en-US" altLang="ja-JP" sz="850" b="1" spc="50" dirty="0">
                <a:latin typeface="游明朝" panose="02020400000000000000" pitchFamily="18" charset="-128"/>
                <a:ea typeface="游明朝" panose="02020400000000000000" pitchFamily="18" charset="-128"/>
              </a:rPr>
              <a:t>10)</a:t>
            </a:r>
            <a:r>
              <a:rPr lang="ja-JP" altLang="en-US" sz="850" b="1" spc="50" dirty="0">
                <a:latin typeface="游明朝" panose="02020400000000000000" pitchFamily="18" charset="-128"/>
                <a:ea typeface="游明朝" panose="02020400000000000000" pitchFamily="18" charset="-128"/>
              </a:rPr>
              <a:t>  家事塾の片づけ講座とワークショップ</a:t>
            </a:r>
          </a:p>
          <a:p>
            <a:pPr marL="228600" indent="-228600">
              <a:lnSpc>
                <a:spcPts val="1300"/>
              </a:lnSpc>
              <a:buAutoNum type="arabicParenR" startAt="11"/>
            </a:pPr>
            <a:r>
              <a:rPr lang="ja-JP" altLang="en-US" sz="850" b="1" spc="50" dirty="0">
                <a:latin typeface="游明朝" panose="02020400000000000000" pitchFamily="18" charset="-128"/>
                <a:ea typeface="游明朝" panose="02020400000000000000" pitchFamily="18" charset="-128"/>
              </a:rPr>
              <a:t>講座を開くためのポイント</a:t>
            </a:r>
            <a:endParaRPr lang="en-US" altLang="ja-JP" sz="850" b="1" spc="50" dirty="0">
              <a:latin typeface="游明朝" panose="02020400000000000000" pitchFamily="18" charset="-128"/>
              <a:ea typeface="游明朝" panose="02020400000000000000" pitchFamily="18" charset="-128"/>
            </a:endParaRPr>
          </a:p>
          <a:p>
            <a:pPr>
              <a:lnSpc>
                <a:spcPts val="1300"/>
              </a:lnSpc>
            </a:pPr>
            <a:endParaRPr lang="ja-JP" altLang="en-US" sz="850" b="1" spc="50" dirty="0">
              <a:latin typeface="游明朝" panose="02020400000000000000" pitchFamily="18" charset="-128"/>
              <a:ea typeface="游明朝" panose="02020400000000000000" pitchFamily="18" charset="-128"/>
            </a:endParaRPr>
          </a:p>
          <a:p>
            <a:pPr>
              <a:lnSpc>
                <a:spcPts val="1300"/>
              </a:lnSpc>
            </a:pPr>
            <a:r>
              <a:rPr lang="ja-JP" altLang="en-US" sz="850" b="1" spc="50" dirty="0">
                <a:latin typeface="游明朝" panose="02020400000000000000" pitchFamily="18" charset="-128"/>
                <a:ea typeface="游明朝" panose="02020400000000000000" pitchFamily="18" charset="-128"/>
              </a:rPr>
              <a:t>内容：講義（ワークショップ）</a:t>
            </a:r>
            <a:r>
              <a:rPr lang="en-US" altLang="ja-JP" sz="850" b="1" spc="50" dirty="0">
                <a:latin typeface="游明朝" panose="02020400000000000000" pitchFamily="18" charset="-128"/>
                <a:ea typeface="游明朝" panose="02020400000000000000" pitchFamily="18" charset="-128"/>
              </a:rPr>
              <a:t>3</a:t>
            </a:r>
            <a:r>
              <a:rPr lang="ja-JP" altLang="en-US" sz="850" b="1" spc="50" dirty="0">
                <a:latin typeface="游明朝" panose="02020400000000000000" pitchFamily="18" charset="-128"/>
                <a:ea typeface="游明朝" panose="02020400000000000000" pitchFamily="18" charset="-128"/>
              </a:rPr>
              <a:t>時間</a:t>
            </a:r>
            <a:r>
              <a:rPr lang="en-US" altLang="ja-JP" sz="850" b="1" spc="50" dirty="0">
                <a:latin typeface="游明朝" panose="02020400000000000000" pitchFamily="18" charset="-128"/>
                <a:ea typeface="游明朝" panose="02020400000000000000" pitchFamily="18" charset="-128"/>
              </a:rPr>
              <a:t>×10</a:t>
            </a:r>
            <a:r>
              <a:rPr lang="ja-JP" altLang="en-US" sz="850" b="1" spc="50" dirty="0">
                <a:latin typeface="游明朝" panose="02020400000000000000" pitchFamily="18" charset="-128"/>
                <a:ea typeface="游明朝" panose="02020400000000000000" pitchFamily="18" charset="-128"/>
              </a:rPr>
              <a:t>回</a:t>
            </a:r>
          </a:p>
          <a:p>
            <a:pPr>
              <a:lnSpc>
                <a:spcPts val="1300"/>
              </a:lnSpc>
            </a:pPr>
            <a:r>
              <a:rPr lang="ja-JP" altLang="en-US" sz="850" b="1" spc="50" dirty="0">
                <a:latin typeface="游明朝" panose="02020400000000000000" pitchFamily="18" charset="-128"/>
                <a:ea typeface="游明朝" panose="02020400000000000000" pitchFamily="18" charset="-128"/>
              </a:rPr>
              <a:t>費用：受講料</a:t>
            </a:r>
            <a:r>
              <a:rPr lang="en-US" altLang="ja-JP" sz="850" b="1" spc="50" dirty="0">
                <a:latin typeface="游明朝" panose="02020400000000000000" pitchFamily="18" charset="-128"/>
                <a:ea typeface="游明朝" panose="02020400000000000000" pitchFamily="18" charset="-128"/>
              </a:rPr>
              <a:t>+</a:t>
            </a:r>
            <a:r>
              <a:rPr lang="ja-JP" altLang="en-US" sz="850" b="1" spc="50" dirty="0">
                <a:latin typeface="游明朝" panose="02020400000000000000" pitchFamily="18" charset="-128"/>
                <a:ea typeface="游明朝" panose="02020400000000000000" pitchFamily="18" charset="-128"/>
              </a:rPr>
              <a:t>認定試験料等　</a:t>
            </a:r>
            <a:r>
              <a:rPr lang="en-US" altLang="ja-JP" sz="850" b="1" spc="50" dirty="0">
                <a:latin typeface="游明朝" panose="02020400000000000000" pitchFamily="18" charset="-128"/>
                <a:ea typeface="游明朝" panose="02020400000000000000" pitchFamily="18" charset="-128"/>
              </a:rPr>
              <a:t>198000</a:t>
            </a:r>
            <a:r>
              <a:rPr lang="ja-JP" altLang="en-US" sz="850" b="1" spc="50" dirty="0">
                <a:latin typeface="游明朝" panose="02020400000000000000" pitchFamily="18" charset="-128"/>
                <a:ea typeface="游明朝" panose="02020400000000000000" pitchFamily="18" charset="-128"/>
              </a:rPr>
              <a:t>円</a:t>
            </a:r>
            <a:endParaRPr lang="en-US" altLang="ja-JP" sz="850" b="1" spc="50" dirty="0">
              <a:latin typeface="游明朝" panose="02020400000000000000" pitchFamily="18" charset="-128"/>
              <a:ea typeface="游明朝" panose="02020400000000000000" pitchFamily="18" charset="-128"/>
            </a:endParaRPr>
          </a:p>
          <a:p>
            <a:pPr>
              <a:lnSpc>
                <a:spcPts val="1300"/>
              </a:lnSpc>
            </a:pPr>
            <a:endParaRPr lang="en-US" altLang="ja-JP" sz="850" b="1" spc="50" dirty="0">
              <a:latin typeface="游明朝" panose="02020400000000000000" pitchFamily="18" charset="-128"/>
              <a:ea typeface="游明朝" panose="02020400000000000000" pitchFamily="18" charset="-128"/>
            </a:endParaRPr>
          </a:p>
          <a:p>
            <a:pPr>
              <a:lnSpc>
                <a:spcPts val="1300"/>
              </a:lnSpc>
            </a:pPr>
            <a:endParaRPr lang="en-US" altLang="ja-JP" sz="850" b="1" spc="50" dirty="0">
              <a:latin typeface="游明朝" panose="02020400000000000000" pitchFamily="18" charset="-128"/>
              <a:ea typeface="游明朝" panose="02020400000000000000" pitchFamily="18" charset="-128"/>
            </a:endParaRPr>
          </a:p>
          <a:p>
            <a:pPr>
              <a:lnSpc>
                <a:spcPts val="1300"/>
              </a:lnSpc>
            </a:pPr>
            <a:r>
              <a:rPr lang="ja-JP" altLang="en-US" sz="850" b="1" spc="50" dirty="0">
                <a:latin typeface="游明朝" panose="02020400000000000000" pitchFamily="18" charset="-128"/>
                <a:ea typeface="游明朝" panose="02020400000000000000" pitchFamily="18" charset="-128"/>
              </a:rPr>
              <a:t>詳しい募集内容（開催場所・申込期限など）は家事塾事務局よりお問合せください。</a:t>
            </a:r>
            <a:endParaRPr lang="en-US" altLang="ja-JP" sz="850" b="1" spc="50" dirty="0">
              <a:latin typeface="游明朝" panose="02020400000000000000" pitchFamily="18" charset="-128"/>
              <a:ea typeface="游明朝" panose="02020400000000000000" pitchFamily="18" charset="-128"/>
            </a:endParaRPr>
          </a:p>
        </p:txBody>
      </p:sp>
      <p:sp>
        <p:nvSpPr>
          <p:cNvPr id="27" name="テキスト ボックス 26">
            <a:extLst>
              <a:ext uri="{FF2B5EF4-FFF2-40B4-BE49-F238E27FC236}">
                <a16:creationId xmlns:a16="http://schemas.microsoft.com/office/drawing/2014/main" id="{451F2B26-4A45-4AD4-ADE2-33BF91E22946}"/>
              </a:ext>
            </a:extLst>
          </p:cNvPr>
          <p:cNvSpPr txBox="1"/>
          <p:nvPr/>
        </p:nvSpPr>
        <p:spPr>
          <a:xfrm>
            <a:off x="450575" y="971364"/>
            <a:ext cx="2882597" cy="1565300"/>
          </a:xfrm>
          <a:prstGeom prst="rect">
            <a:avLst/>
          </a:prstGeom>
          <a:noFill/>
        </p:spPr>
        <p:txBody>
          <a:bodyPr wrap="square">
            <a:spAutoFit/>
          </a:bodyPr>
          <a:lstStyle/>
          <a:p>
            <a:pPr>
              <a:lnSpc>
                <a:spcPct val="300000"/>
              </a:lnSpc>
            </a:pPr>
            <a:r>
              <a:rPr lang="ja-JP" altLang="en-US" sz="1050" b="1" spc="50" dirty="0">
                <a:solidFill>
                  <a:srgbClr val="611115"/>
                </a:solidFill>
                <a:latin typeface="游明朝" panose="02020400000000000000" pitchFamily="18" charset="-128"/>
                <a:ea typeface="游明朝" panose="02020400000000000000" pitchFamily="18" charset="-128"/>
              </a:rPr>
              <a:t>初級家事セラピスト養成講座</a:t>
            </a:r>
            <a:endParaRPr lang="en-US" altLang="ja-JP" sz="1050" b="1" spc="50" dirty="0">
              <a:solidFill>
                <a:srgbClr val="611115"/>
              </a:solidFill>
              <a:latin typeface="游明朝" panose="02020400000000000000" pitchFamily="18" charset="-128"/>
              <a:ea typeface="游明朝" panose="02020400000000000000" pitchFamily="18" charset="-128"/>
            </a:endParaRPr>
          </a:p>
          <a:p>
            <a:pPr>
              <a:lnSpc>
                <a:spcPts val="1300"/>
              </a:lnSpc>
            </a:pPr>
            <a:r>
              <a:rPr lang="ja-JP" altLang="en-US" sz="850" b="1" spc="50" dirty="0">
                <a:latin typeface="游明朝" panose="02020400000000000000" pitchFamily="18" charset="-128"/>
                <a:ea typeface="游明朝" panose="02020400000000000000" pitchFamily="18" charset="-128"/>
              </a:rPr>
              <a:t>辰巳渚の家事塾の基本的な考えを学びます</a:t>
            </a:r>
            <a:endParaRPr lang="en-US" altLang="ja-JP" sz="850" b="1" spc="50" dirty="0">
              <a:latin typeface="游明朝" panose="02020400000000000000" pitchFamily="18" charset="-128"/>
              <a:ea typeface="游明朝" panose="02020400000000000000" pitchFamily="18" charset="-128"/>
            </a:endParaRPr>
          </a:p>
          <a:p>
            <a:pPr>
              <a:lnSpc>
                <a:spcPts val="1300"/>
              </a:lnSpc>
            </a:pPr>
            <a:r>
              <a:rPr lang="ja-JP" altLang="en-US" sz="850" b="1" spc="50" dirty="0">
                <a:latin typeface="游明朝" panose="02020400000000000000" pitchFamily="18" charset="-128"/>
                <a:ea typeface="游明朝" panose="02020400000000000000" pitchFamily="18" charset="-128"/>
              </a:rPr>
              <a:t>   </a:t>
            </a:r>
            <a:r>
              <a:rPr lang="en-US" altLang="ja-JP" sz="850" b="1" spc="50" dirty="0">
                <a:latin typeface="游明朝" panose="02020400000000000000" pitchFamily="18" charset="-128"/>
                <a:ea typeface="游明朝" panose="02020400000000000000" pitchFamily="18" charset="-128"/>
              </a:rPr>
              <a:t>1)  </a:t>
            </a:r>
            <a:r>
              <a:rPr lang="ja-JP" altLang="en-US" sz="850" b="1" spc="50" dirty="0">
                <a:latin typeface="游明朝" panose="02020400000000000000" pitchFamily="18" charset="-128"/>
                <a:ea typeface="游明朝" panose="02020400000000000000" pitchFamily="18" charset="-128"/>
              </a:rPr>
              <a:t>家事塾の片づけ</a:t>
            </a:r>
          </a:p>
          <a:p>
            <a:pPr>
              <a:lnSpc>
                <a:spcPts val="1300"/>
              </a:lnSpc>
            </a:pPr>
            <a:r>
              <a:rPr lang="ja-JP" altLang="en-US" sz="850" b="1" spc="50" dirty="0">
                <a:latin typeface="游明朝" panose="02020400000000000000" pitchFamily="18" charset="-128"/>
                <a:ea typeface="游明朝" panose="02020400000000000000" pitchFamily="18" charset="-128"/>
              </a:rPr>
              <a:t>   </a:t>
            </a:r>
            <a:r>
              <a:rPr lang="en-US" altLang="ja-JP" sz="850" b="1" spc="50" dirty="0">
                <a:latin typeface="游明朝" panose="02020400000000000000" pitchFamily="18" charset="-128"/>
                <a:ea typeface="游明朝" panose="02020400000000000000" pitchFamily="18" charset="-128"/>
              </a:rPr>
              <a:t>2)  </a:t>
            </a:r>
            <a:r>
              <a:rPr lang="ja-JP" altLang="en-US" sz="850" b="1" spc="50" dirty="0">
                <a:latin typeface="游明朝" panose="02020400000000000000" pitchFamily="18" charset="-128"/>
                <a:ea typeface="游明朝" panose="02020400000000000000" pitchFamily="18" charset="-128"/>
              </a:rPr>
              <a:t>暮らしの環・</a:t>
            </a:r>
            <a:r>
              <a:rPr lang="en-US" altLang="ja-JP" sz="850" b="1" spc="50" dirty="0">
                <a:latin typeface="游明朝" panose="02020400000000000000" pitchFamily="18" charset="-128"/>
                <a:ea typeface="游明朝" panose="02020400000000000000" pitchFamily="18" charset="-128"/>
              </a:rPr>
              <a:t>3</a:t>
            </a:r>
            <a:r>
              <a:rPr lang="ja-JP" altLang="en-US" sz="850" b="1" spc="50" dirty="0">
                <a:latin typeface="游明朝" panose="02020400000000000000" pitchFamily="18" charset="-128"/>
                <a:ea typeface="游明朝" panose="02020400000000000000" pitchFamily="18" charset="-128"/>
              </a:rPr>
              <a:t>原則・捨てる技術</a:t>
            </a:r>
            <a:endParaRPr lang="en-US" altLang="ja-JP" sz="850" b="1" spc="50" dirty="0">
              <a:latin typeface="游明朝" panose="02020400000000000000" pitchFamily="18" charset="-128"/>
              <a:ea typeface="游明朝" panose="02020400000000000000" pitchFamily="18" charset="-128"/>
            </a:endParaRPr>
          </a:p>
          <a:p>
            <a:pPr>
              <a:lnSpc>
                <a:spcPts val="1300"/>
              </a:lnSpc>
            </a:pPr>
            <a:endParaRPr lang="ja-JP" altLang="en-US" sz="850" b="1" spc="50" dirty="0">
              <a:latin typeface="游明朝" panose="02020400000000000000" pitchFamily="18" charset="-128"/>
              <a:ea typeface="游明朝" panose="02020400000000000000" pitchFamily="18" charset="-128"/>
            </a:endParaRPr>
          </a:p>
          <a:p>
            <a:pPr>
              <a:lnSpc>
                <a:spcPts val="1300"/>
              </a:lnSpc>
            </a:pPr>
            <a:r>
              <a:rPr lang="ja-JP" altLang="en-US" sz="850" b="1" spc="50" dirty="0">
                <a:latin typeface="游明朝" panose="02020400000000000000" pitchFamily="18" charset="-128"/>
                <a:ea typeface="游明朝" panose="02020400000000000000" pitchFamily="18" charset="-128"/>
              </a:rPr>
              <a:t>内容：</a:t>
            </a:r>
            <a:r>
              <a:rPr lang="en-US" altLang="ja-JP" sz="850" b="1" spc="50" dirty="0">
                <a:latin typeface="游明朝" panose="02020400000000000000" pitchFamily="18" charset="-128"/>
                <a:ea typeface="游明朝" panose="02020400000000000000" pitchFamily="18" charset="-128"/>
              </a:rPr>
              <a:t>5</a:t>
            </a:r>
            <a:r>
              <a:rPr lang="ja-JP" altLang="en-US" sz="850" b="1" spc="50" dirty="0">
                <a:latin typeface="游明朝" panose="02020400000000000000" pitchFamily="18" charset="-128"/>
                <a:ea typeface="游明朝" panose="02020400000000000000" pitchFamily="18" charset="-128"/>
              </a:rPr>
              <a:t>時間＋認定試験</a:t>
            </a:r>
          </a:p>
          <a:p>
            <a:pPr>
              <a:lnSpc>
                <a:spcPts val="1300"/>
              </a:lnSpc>
            </a:pPr>
            <a:r>
              <a:rPr lang="ja-JP" altLang="en-US" sz="850" b="1" spc="50" dirty="0">
                <a:latin typeface="游明朝" panose="02020400000000000000" pitchFamily="18" charset="-128"/>
                <a:ea typeface="游明朝" panose="02020400000000000000" pitchFamily="18" charset="-128"/>
              </a:rPr>
              <a:t>費用：受講料＋認定試験料　</a:t>
            </a:r>
            <a:r>
              <a:rPr lang="en-US" altLang="ja-JP" sz="850" b="1" spc="50" dirty="0">
                <a:latin typeface="游明朝" panose="02020400000000000000" pitchFamily="18" charset="-128"/>
                <a:ea typeface="游明朝" panose="02020400000000000000" pitchFamily="18" charset="-128"/>
              </a:rPr>
              <a:t>18000</a:t>
            </a:r>
            <a:r>
              <a:rPr lang="ja-JP" altLang="en-US" sz="850" b="1" spc="50" dirty="0">
                <a:latin typeface="游明朝" panose="02020400000000000000" pitchFamily="18" charset="-128"/>
                <a:ea typeface="游明朝" panose="02020400000000000000" pitchFamily="18" charset="-128"/>
              </a:rPr>
              <a:t>円</a:t>
            </a:r>
          </a:p>
        </p:txBody>
      </p:sp>
      <p:sp>
        <p:nvSpPr>
          <p:cNvPr id="29" name="テキスト ボックス 28">
            <a:extLst>
              <a:ext uri="{FF2B5EF4-FFF2-40B4-BE49-F238E27FC236}">
                <a16:creationId xmlns:a16="http://schemas.microsoft.com/office/drawing/2014/main" id="{419647EC-1C0C-43C4-B4B6-A28680D6E172}"/>
              </a:ext>
            </a:extLst>
          </p:cNvPr>
          <p:cNvSpPr txBox="1"/>
          <p:nvPr/>
        </p:nvSpPr>
        <p:spPr>
          <a:xfrm>
            <a:off x="3978485" y="988441"/>
            <a:ext cx="2957629" cy="3034933"/>
          </a:xfrm>
          <a:prstGeom prst="rect">
            <a:avLst/>
          </a:prstGeom>
          <a:noFill/>
        </p:spPr>
        <p:txBody>
          <a:bodyPr wrap="square">
            <a:spAutoFit/>
          </a:bodyPr>
          <a:lstStyle/>
          <a:p>
            <a:pPr>
              <a:lnSpc>
                <a:spcPct val="300000"/>
              </a:lnSpc>
            </a:pPr>
            <a:r>
              <a:rPr lang="en-US" altLang="ja-JP" sz="1050" b="1" spc="50" dirty="0">
                <a:solidFill>
                  <a:srgbClr val="611115"/>
                </a:solidFill>
                <a:latin typeface="游明朝" panose="02020400000000000000" pitchFamily="18" charset="-128"/>
                <a:ea typeface="游明朝" panose="02020400000000000000" pitchFamily="18" charset="-128"/>
              </a:rPr>
              <a:t>『</a:t>
            </a:r>
            <a:r>
              <a:rPr lang="ja-JP" altLang="en-US" sz="1050" b="1" spc="50" dirty="0">
                <a:solidFill>
                  <a:srgbClr val="611115"/>
                </a:solidFill>
                <a:latin typeface="游明朝" panose="02020400000000000000" pitchFamily="18" charset="-128"/>
                <a:ea typeface="游明朝" panose="02020400000000000000" pitchFamily="18" charset="-128"/>
              </a:rPr>
              <a:t>困った</a:t>
            </a:r>
            <a:r>
              <a:rPr lang="en-US" altLang="ja-JP" sz="1050" b="1" spc="50" dirty="0">
                <a:solidFill>
                  <a:srgbClr val="611115"/>
                </a:solidFill>
                <a:latin typeface="游明朝" panose="02020400000000000000" pitchFamily="18" charset="-128"/>
                <a:ea typeface="游明朝" panose="02020400000000000000" pitchFamily="18" charset="-128"/>
              </a:rPr>
              <a:t>』</a:t>
            </a:r>
            <a:r>
              <a:rPr lang="ja-JP" altLang="en-US" sz="1050" b="1" spc="50" dirty="0">
                <a:solidFill>
                  <a:srgbClr val="611115"/>
                </a:solidFill>
                <a:latin typeface="游明朝" panose="02020400000000000000" pitchFamily="18" charset="-128"/>
                <a:ea typeface="游明朝" panose="02020400000000000000" pitchFamily="18" charset="-128"/>
              </a:rPr>
              <a:t>を相談できる身近な存在</a:t>
            </a:r>
            <a:endParaRPr lang="en-US" altLang="ja-JP" sz="1050" b="1" spc="50" dirty="0">
              <a:solidFill>
                <a:srgbClr val="611115"/>
              </a:solidFill>
              <a:latin typeface="游明朝" panose="02020400000000000000" pitchFamily="18" charset="-128"/>
              <a:ea typeface="游明朝" panose="02020400000000000000" pitchFamily="18" charset="-128"/>
            </a:endParaRPr>
          </a:p>
          <a:p>
            <a:pPr>
              <a:lnSpc>
                <a:spcPts val="1300"/>
              </a:lnSpc>
            </a:pPr>
            <a:r>
              <a:rPr lang="ja-JP" altLang="en-US" sz="850" b="1" spc="50" dirty="0">
                <a:latin typeface="游明朝" panose="02020400000000000000" pitchFamily="18" charset="-128"/>
                <a:ea typeface="游明朝" panose="02020400000000000000" pitchFamily="18" charset="-128"/>
              </a:rPr>
              <a:t>日々の暮らしには、片づけや引っ越し、夫婦間の家事シェア、実家の片づけなどさまざまな</a:t>
            </a:r>
            <a:r>
              <a:rPr lang="en-US" altLang="ja-JP" sz="850" b="1" spc="50" dirty="0">
                <a:latin typeface="游明朝" panose="02020400000000000000" pitchFamily="18" charset="-128"/>
                <a:ea typeface="游明朝" panose="02020400000000000000" pitchFamily="18" charset="-128"/>
              </a:rPr>
              <a:t>『</a:t>
            </a:r>
            <a:r>
              <a:rPr lang="ja-JP" altLang="en-US" sz="850" b="1" spc="50" dirty="0">
                <a:latin typeface="游明朝" panose="02020400000000000000" pitchFamily="18" charset="-128"/>
                <a:ea typeface="游明朝" panose="02020400000000000000" pitchFamily="18" charset="-128"/>
              </a:rPr>
              <a:t>困った</a:t>
            </a:r>
            <a:r>
              <a:rPr lang="en-US" altLang="ja-JP" sz="850" b="1" spc="50" dirty="0">
                <a:latin typeface="游明朝" panose="02020400000000000000" pitchFamily="18" charset="-128"/>
                <a:ea typeface="游明朝" panose="02020400000000000000" pitchFamily="18" charset="-128"/>
              </a:rPr>
              <a:t>』</a:t>
            </a:r>
            <a:r>
              <a:rPr lang="ja-JP" altLang="en-US" sz="850" b="1" spc="50" dirty="0">
                <a:latin typeface="游明朝" panose="02020400000000000000" pitchFamily="18" charset="-128"/>
                <a:ea typeface="游明朝" panose="02020400000000000000" pitchFamily="18" charset="-128"/>
              </a:rPr>
              <a:t>があります。</a:t>
            </a:r>
            <a:endParaRPr lang="en-US" altLang="ja-JP" sz="850" b="1" spc="50" dirty="0">
              <a:latin typeface="游明朝" panose="02020400000000000000" pitchFamily="18" charset="-128"/>
              <a:ea typeface="游明朝" panose="02020400000000000000" pitchFamily="18" charset="-128"/>
            </a:endParaRPr>
          </a:p>
          <a:p>
            <a:pPr>
              <a:lnSpc>
                <a:spcPct val="300000"/>
              </a:lnSpc>
            </a:pPr>
            <a:r>
              <a:rPr lang="ja-JP" altLang="en-US" sz="1050" b="1" spc="50" dirty="0">
                <a:solidFill>
                  <a:srgbClr val="611115"/>
                </a:solidFill>
                <a:latin typeface="游明朝" panose="02020400000000000000" pitchFamily="18" charset="-128"/>
                <a:ea typeface="游明朝" panose="02020400000000000000" pitchFamily="18" charset="-128"/>
              </a:rPr>
              <a:t>その時その場に応じた解決法の提供</a:t>
            </a:r>
            <a:endParaRPr lang="en-US" altLang="ja-JP" sz="1050" b="1" spc="50" dirty="0">
              <a:solidFill>
                <a:srgbClr val="611115"/>
              </a:solidFill>
              <a:latin typeface="游明朝" panose="02020400000000000000" pitchFamily="18" charset="-128"/>
              <a:ea typeface="游明朝" panose="02020400000000000000" pitchFamily="18" charset="-128"/>
            </a:endParaRPr>
          </a:p>
          <a:p>
            <a:pPr>
              <a:lnSpc>
                <a:spcPts val="1300"/>
              </a:lnSpc>
            </a:pPr>
            <a:r>
              <a:rPr lang="ja-JP" altLang="en-US" sz="850" b="1" spc="50" dirty="0">
                <a:latin typeface="游明朝" panose="02020400000000000000" pitchFamily="18" charset="-128"/>
                <a:ea typeface="游明朝" panose="02020400000000000000" pitchFamily="18" charset="-128"/>
              </a:rPr>
              <a:t>暮らしは日々、変化していきます。暮らしの中で求められる答えは、家族の状況や暮らしている場所などに関わっていて、唯一の正解はありません。</a:t>
            </a:r>
            <a:endParaRPr lang="en-US" altLang="ja-JP" sz="850" b="1" spc="50" dirty="0">
              <a:latin typeface="游明朝" panose="02020400000000000000" pitchFamily="18" charset="-128"/>
              <a:ea typeface="游明朝" panose="02020400000000000000" pitchFamily="18" charset="-128"/>
            </a:endParaRPr>
          </a:p>
          <a:p>
            <a:pPr>
              <a:lnSpc>
                <a:spcPct val="300000"/>
              </a:lnSpc>
            </a:pPr>
            <a:r>
              <a:rPr lang="ja-JP" altLang="en-US" sz="1050" b="1" spc="50" dirty="0">
                <a:solidFill>
                  <a:srgbClr val="611115"/>
                </a:solidFill>
                <a:latin typeface="游明朝" panose="02020400000000000000" pitchFamily="18" charset="-128"/>
                <a:ea typeface="游明朝" panose="02020400000000000000" pitchFamily="18" charset="-128"/>
              </a:rPr>
              <a:t>その人の暮らしに寄り添う存在</a:t>
            </a:r>
            <a:endParaRPr lang="en-US" altLang="ja-JP" sz="1050" b="1" spc="50" dirty="0">
              <a:solidFill>
                <a:srgbClr val="611115"/>
              </a:solidFill>
              <a:latin typeface="游明朝" panose="02020400000000000000" pitchFamily="18" charset="-128"/>
              <a:ea typeface="游明朝" panose="02020400000000000000" pitchFamily="18" charset="-128"/>
            </a:endParaRPr>
          </a:p>
          <a:p>
            <a:pPr>
              <a:lnSpc>
                <a:spcPts val="1300"/>
              </a:lnSpc>
            </a:pPr>
            <a:r>
              <a:rPr lang="ja-JP" altLang="en-US" sz="850" b="1" spc="50" dirty="0">
                <a:latin typeface="游明朝" panose="02020400000000000000" pitchFamily="18" charset="-128"/>
                <a:ea typeface="游明朝" panose="02020400000000000000" pitchFamily="18" charset="-128"/>
              </a:rPr>
              <a:t>人生もまた、刻々と変化していきます。</a:t>
            </a:r>
          </a:p>
          <a:p>
            <a:pPr>
              <a:lnSpc>
                <a:spcPts val="1300"/>
              </a:lnSpc>
            </a:pPr>
            <a:r>
              <a:rPr lang="ja-JP" altLang="en-US" sz="850" b="1" spc="50" dirty="0">
                <a:latin typeface="游明朝" panose="02020400000000000000" pitchFamily="18" charset="-128"/>
                <a:ea typeface="游明朝" panose="02020400000000000000" pitchFamily="18" charset="-128"/>
              </a:rPr>
              <a:t>人生の節目節目で出合う</a:t>
            </a:r>
            <a:r>
              <a:rPr lang="en-US" altLang="ja-JP" sz="850" b="1" spc="50" dirty="0">
                <a:latin typeface="游明朝" panose="02020400000000000000" pitchFamily="18" charset="-128"/>
                <a:ea typeface="游明朝" panose="02020400000000000000" pitchFamily="18" charset="-128"/>
              </a:rPr>
              <a:t>『</a:t>
            </a:r>
            <a:r>
              <a:rPr lang="ja-JP" altLang="en-US" sz="850" b="1" spc="50" dirty="0">
                <a:latin typeface="游明朝" panose="02020400000000000000" pitchFamily="18" charset="-128"/>
                <a:ea typeface="游明朝" panose="02020400000000000000" pitchFamily="18" charset="-128"/>
              </a:rPr>
              <a:t>困った</a:t>
            </a:r>
            <a:r>
              <a:rPr lang="en-US" altLang="ja-JP" sz="850" b="1" spc="50" dirty="0">
                <a:latin typeface="游明朝" panose="02020400000000000000" pitchFamily="18" charset="-128"/>
                <a:ea typeface="游明朝" panose="02020400000000000000" pitchFamily="18" charset="-128"/>
              </a:rPr>
              <a:t>』</a:t>
            </a:r>
            <a:r>
              <a:rPr lang="ja-JP" altLang="en-US" sz="850" b="1" spc="50" dirty="0">
                <a:latin typeface="游明朝" panose="02020400000000000000" pitchFamily="18" charset="-128"/>
                <a:ea typeface="游明朝" panose="02020400000000000000" pitchFamily="18" charset="-128"/>
              </a:rPr>
              <a:t>を相談できるのは、これからをともにこれからを考えてくれる存在です。</a:t>
            </a:r>
          </a:p>
        </p:txBody>
      </p:sp>
      <p:pic>
        <p:nvPicPr>
          <p:cNvPr id="33" name="図 32">
            <a:extLst>
              <a:ext uri="{FF2B5EF4-FFF2-40B4-BE49-F238E27FC236}">
                <a16:creationId xmlns:a16="http://schemas.microsoft.com/office/drawing/2014/main" id="{64B8B129-1A61-4057-98D9-A215156A0C7B}"/>
              </a:ext>
            </a:extLst>
          </p:cNvPr>
          <p:cNvPicPr>
            <a:picLocks noChangeAspect="1"/>
          </p:cNvPicPr>
          <p:nvPr/>
        </p:nvPicPr>
        <p:blipFill>
          <a:blip r:embed="rId5"/>
          <a:stretch>
            <a:fillRect/>
          </a:stretch>
        </p:blipFill>
        <p:spPr>
          <a:xfrm>
            <a:off x="3924184" y="4625319"/>
            <a:ext cx="1602533" cy="1211671"/>
          </a:xfrm>
          <a:prstGeom prst="rect">
            <a:avLst/>
          </a:prstGeom>
        </p:spPr>
      </p:pic>
      <p:pic>
        <p:nvPicPr>
          <p:cNvPr id="37" name="図 36">
            <a:extLst>
              <a:ext uri="{FF2B5EF4-FFF2-40B4-BE49-F238E27FC236}">
                <a16:creationId xmlns:a16="http://schemas.microsoft.com/office/drawing/2014/main" id="{FECB69A1-D004-4400-8221-0C03DCA1B4A5}"/>
              </a:ext>
            </a:extLst>
          </p:cNvPr>
          <p:cNvPicPr>
            <a:picLocks noChangeAspect="1"/>
          </p:cNvPicPr>
          <p:nvPr/>
        </p:nvPicPr>
        <p:blipFill>
          <a:blip r:embed="rId6"/>
          <a:stretch>
            <a:fillRect/>
          </a:stretch>
        </p:blipFill>
        <p:spPr>
          <a:xfrm>
            <a:off x="5229737" y="5953897"/>
            <a:ext cx="1703455" cy="1132296"/>
          </a:xfrm>
          <a:prstGeom prst="rect">
            <a:avLst/>
          </a:prstGeom>
        </p:spPr>
      </p:pic>
      <p:graphicFrame>
        <p:nvGraphicFramePr>
          <p:cNvPr id="16" name="Object 83">
            <a:extLst>
              <a:ext uri="{FF2B5EF4-FFF2-40B4-BE49-F238E27FC236}">
                <a16:creationId xmlns:a16="http://schemas.microsoft.com/office/drawing/2014/main" id="{9328EEA8-68E5-4272-83C5-20C1C6F032B8}"/>
              </a:ext>
            </a:extLst>
          </p:cNvPr>
          <p:cNvGraphicFramePr>
            <a:graphicFrameLocks noChangeAspect="1"/>
          </p:cNvGraphicFramePr>
          <p:nvPr>
            <p:extLst>
              <p:ext uri="{D42A27DB-BD31-4B8C-83A1-F6EECF244321}">
                <p14:modId xmlns:p14="http://schemas.microsoft.com/office/powerpoint/2010/main" val="2182583384"/>
              </p:ext>
            </p:extLst>
          </p:nvPr>
        </p:nvGraphicFramePr>
        <p:xfrm>
          <a:off x="5710861" y="4637263"/>
          <a:ext cx="1171588" cy="1171588"/>
        </p:xfrm>
        <a:graphic>
          <a:graphicData uri="http://schemas.openxmlformats.org/presentationml/2006/ole">
            <mc:AlternateContent xmlns:mc="http://schemas.openxmlformats.org/markup-compatibility/2006">
              <mc:Choice xmlns:v="urn:schemas-microsoft-com:vml" Requires="v">
                <p:oleObj name="Image" r:id="rId7" imgW="8368254" imgH="8368254" progId="Photoshop.Image.7">
                  <p:embed/>
                </p:oleObj>
              </mc:Choice>
              <mc:Fallback>
                <p:oleObj name="Image" r:id="rId7" imgW="8368254" imgH="8368254" progId="Photoshop.Image.7">
                  <p:embed/>
                  <p:pic>
                    <p:nvPicPr>
                      <p:cNvPr id="4106" name="Object 83">
                        <a:extLst>
                          <a:ext uri="{FF2B5EF4-FFF2-40B4-BE49-F238E27FC236}">
                            <a16:creationId xmlns:a16="http://schemas.microsoft.com/office/drawing/2014/main" id="{B7F24CAC-85C8-48FF-96D2-57C6472F15C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10861" y="4637263"/>
                        <a:ext cx="1171588" cy="1171588"/>
                      </a:xfrm>
                      <a:prstGeom prst="rect">
                        <a:avLst/>
                      </a:prstGeom>
                      <a:noFill/>
                      <a:ln>
                        <a:noFill/>
                      </a:ln>
                      <a:effectLst/>
                    </p:spPr>
                  </p:pic>
                </p:oleObj>
              </mc:Fallback>
            </mc:AlternateContent>
          </a:graphicData>
        </a:graphic>
      </p:graphicFrame>
      <p:graphicFrame>
        <p:nvGraphicFramePr>
          <p:cNvPr id="18" name="Object 124">
            <a:extLst>
              <a:ext uri="{FF2B5EF4-FFF2-40B4-BE49-F238E27FC236}">
                <a16:creationId xmlns:a16="http://schemas.microsoft.com/office/drawing/2014/main" id="{9311F79D-D8EC-441E-83AC-190239BA0B75}"/>
              </a:ext>
            </a:extLst>
          </p:cNvPr>
          <p:cNvGraphicFramePr>
            <a:graphicFrameLocks noChangeAspect="1"/>
          </p:cNvGraphicFramePr>
          <p:nvPr>
            <p:extLst>
              <p:ext uri="{D42A27DB-BD31-4B8C-83A1-F6EECF244321}">
                <p14:modId xmlns:p14="http://schemas.microsoft.com/office/powerpoint/2010/main" val="94460354"/>
              </p:ext>
            </p:extLst>
          </p:nvPr>
        </p:nvGraphicFramePr>
        <p:xfrm>
          <a:off x="3933652" y="5949004"/>
          <a:ext cx="1154712" cy="1154712"/>
        </p:xfrm>
        <a:graphic>
          <a:graphicData uri="http://schemas.openxmlformats.org/presentationml/2006/ole">
            <mc:AlternateContent xmlns:mc="http://schemas.openxmlformats.org/markup-compatibility/2006">
              <mc:Choice xmlns:v="urn:schemas-microsoft-com:vml" Requires="v">
                <p:oleObj name="Image" r:id="rId9" imgW="10158730" imgH="10158730" progId="Photoshop.Image.7">
                  <p:embed/>
                </p:oleObj>
              </mc:Choice>
              <mc:Fallback>
                <p:oleObj name="Image" r:id="rId9" imgW="10158730" imgH="10158730" progId="Photoshop.Image.7">
                  <p:embed/>
                  <p:pic>
                    <p:nvPicPr>
                      <p:cNvPr id="4114" name="Object 124">
                        <a:extLst>
                          <a:ext uri="{FF2B5EF4-FFF2-40B4-BE49-F238E27FC236}">
                            <a16:creationId xmlns:a16="http://schemas.microsoft.com/office/drawing/2014/main" id="{19F3806F-DD58-4FF4-B198-0F7A82E461B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33652" y="5949004"/>
                        <a:ext cx="1154712" cy="1154712"/>
                      </a:xfrm>
                      <a:prstGeom prst="rect">
                        <a:avLst/>
                      </a:prstGeom>
                      <a:noFill/>
                      <a:ln>
                        <a:noFill/>
                      </a:ln>
                      <a:effectLst/>
                    </p:spPr>
                  </p:pic>
                </p:oleObj>
              </mc:Fallback>
            </mc:AlternateContent>
          </a:graphicData>
        </a:graphic>
      </p:graphicFrame>
      <p:sp>
        <p:nvSpPr>
          <p:cNvPr id="4" name="テキスト ボックス 3">
            <a:extLst>
              <a:ext uri="{FF2B5EF4-FFF2-40B4-BE49-F238E27FC236}">
                <a16:creationId xmlns:a16="http://schemas.microsoft.com/office/drawing/2014/main" id="{0F08BD8A-571F-4DDB-A245-243CEC3010AD}"/>
              </a:ext>
            </a:extLst>
          </p:cNvPr>
          <p:cNvSpPr txBox="1"/>
          <p:nvPr/>
        </p:nvSpPr>
        <p:spPr>
          <a:xfrm>
            <a:off x="3798954" y="584631"/>
            <a:ext cx="2681359" cy="284693"/>
          </a:xfrm>
          <a:prstGeom prst="rect">
            <a:avLst/>
          </a:prstGeom>
          <a:noFill/>
        </p:spPr>
        <p:txBody>
          <a:bodyPr wrap="square" rtlCol="0">
            <a:spAutoFit/>
          </a:bodyPr>
          <a:lstStyle/>
          <a:p>
            <a:r>
              <a:rPr kumimoji="1" lang="ja-JP" altLang="en-US" sz="1250" b="1" dirty="0">
                <a:solidFill>
                  <a:srgbClr val="611115"/>
                </a:solidFill>
                <a:latin typeface="游明朝" panose="02020400000000000000" pitchFamily="18" charset="-128"/>
                <a:ea typeface="游明朝" panose="02020400000000000000" pitchFamily="18" charset="-128"/>
              </a:rPr>
              <a:t>家事セラピストの目指すもの</a:t>
            </a:r>
          </a:p>
        </p:txBody>
      </p:sp>
      <p:cxnSp>
        <p:nvCxnSpPr>
          <p:cNvPr id="7" name="直線コネクタ 6">
            <a:extLst>
              <a:ext uri="{FF2B5EF4-FFF2-40B4-BE49-F238E27FC236}">
                <a16:creationId xmlns:a16="http://schemas.microsoft.com/office/drawing/2014/main" id="{BBC1AC23-122B-445F-B029-036F407DDC06}"/>
              </a:ext>
            </a:extLst>
          </p:cNvPr>
          <p:cNvCxnSpPr>
            <a:cxnSpLocks/>
          </p:cNvCxnSpPr>
          <p:nvPr/>
        </p:nvCxnSpPr>
        <p:spPr>
          <a:xfrm flipV="1">
            <a:off x="3876261" y="848257"/>
            <a:ext cx="3060000" cy="12011"/>
          </a:xfrm>
          <a:prstGeom prst="line">
            <a:avLst/>
          </a:prstGeom>
          <a:ln w="3175">
            <a:solidFill>
              <a:srgbClr val="611115"/>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3CE59EA8-71D7-4318-9D8A-7698BCA37D97}"/>
              </a:ext>
            </a:extLst>
          </p:cNvPr>
          <p:cNvSpPr txBox="1"/>
          <p:nvPr/>
        </p:nvSpPr>
        <p:spPr>
          <a:xfrm>
            <a:off x="240482" y="563564"/>
            <a:ext cx="2727749" cy="284693"/>
          </a:xfrm>
          <a:prstGeom prst="rect">
            <a:avLst/>
          </a:prstGeom>
          <a:noFill/>
        </p:spPr>
        <p:txBody>
          <a:bodyPr wrap="square" rtlCol="0">
            <a:spAutoFit/>
          </a:bodyPr>
          <a:lstStyle/>
          <a:p>
            <a:r>
              <a:rPr kumimoji="1" lang="ja-JP" altLang="en-US" sz="1250" b="1" dirty="0">
                <a:solidFill>
                  <a:srgbClr val="611115"/>
                </a:solidFill>
                <a:latin typeface="游明朝" panose="02020400000000000000" pitchFamily="18" charset="-128"/>
                <a:ea typeface="游明朝" panose="02020400000000000000" pitchFamily="18" charset="-128"/>
              </a:rPr>
              <a:t>家事セラピストになるには</a:t>
            </a:r>
          </a:p>
        </p:txBody>
      </p:sp>
      <p:cxnSp>
        <p:nvCxnSpPr>
          <p:cNvPr id="28" name="直線コネクタ 27">
            <a:extLst>
              <a:ext uri="{FF2B5EF4-FFF2-40B4-BE49-F238E27FC236}">
                <a16:creationId xmlns:a16="http://schemas.microsoft.com/office/drawing/2014/main" id="{DC1E7210-C413-480F-A07B-24D8C5FBC242}"/>
              </a:ext>
            </a:extLst>
          </p:cNvPr>
          <p:cNvCxnSpPr>
            <a:cxnSpLocks/>
          </p:cNvCxnSpPr>
          <p:nvPr/>
        </p:nvCxnSpPr>
        <p:spPr>
          <a:xfrm>
            <a:off x="320077" y="848257"/>
            <a:ext cx="3020077" cy="0"/>
          </a:xfrm>
          <a:prstGeom prst="line">
            <a:avLst/>
          </a:prstGeom>
          <a:ln w="3175">
            <a:solidFill>
              <a:srgbClr val="611115"/>
            </a:solidFill>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6E01DE57-497F-49C3-8138-715B206A0E4D}"/>
              </a:ext>
            </a:extLst>
          </p:cNvPr>
          <p:cNvSpPr txBox="1"/>
          <p:nvPr/>
        </p:nvSpPr>
        <p:spPr>
          <a:xfrm>
            <a:off x="7375082" y="563564"/>
            <a:ext cx="2681359" cy="284693"/>
          </a:xfrm>
          <a:prstGeom prst="rect">
            <a:avLst/>
          </a:prstGeom>
          <a:noFill/>
        </p:spPr>
        <p:txBody>
          <a:bodyPr wrap="square" rtlCol="0">
            <a:spAutoFit/>
          </a:bodyPr>
          <a:lstStyle/>
          <a:p>
            <a:r>
              <a:rPr kumimoji="1" lang="ja-JP" altLang="en-US" sz="1250" b="1" dirty="0">
                <a:solidFill>
                  <a:srgbClr val="611115"/>
                </a:solidFill>
                <a:latin typeface="游明朝" panose="02020400000000000000" pitchFamily="18" charset="-128"/>
                <a:ea typeface="游明朝" panose="02020400000000000000" pitchFamily="18" charset="-128"/>
              </a:rPr>
              <a:t>家事セラピストの仕事</a:t>
            </a:r>
          </a:p>
        </p:txBody>
      </p:sp>
      <p:cxnSp>
        <p:nvCxnSpPr>
          <p:cNvPr id="34" name="直線コネクタ 33">
            <a:extLst>
              <a:ext uri="{FF2B5EF4-FFF2-40B4-BE49-F238E27FC236}">
                <a16:creationId xmlns:a16="http://schemas.microsoft.com/office/drawing/2014/main" id="{8FD964FE-4070-4330-8949-6E74208CA827}"/>
              </a:ext>
            </a:extLst>
          </p:cNvPr>
          <p:cNvCxnSpPr>
            <a:cxnSpLocks/>
          </p:cNvCxnSpPr>
          <p:nvPr/>
        </p:nvCxnSpPr>
        <p:spPr>
          <a:xfrm>
            <a:off x="7452388" y="839201"/>
            <a:ext cx="3024000" cy="3606"/>
          </a:xfrm>
          <a:prstGeom prst="line">
            <a:avLst/>
          </a:prstGeom>
          <a:ln w="3175">
            <a:solidFill>
              <a:srgbClr val="611115"/>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57A25743-80CE-4479-9E1F-3BB4A22005DF}"/>
              </a:ext>
            </a:extLst>
          </p:cNvPr>
          <p:cNvSpPr txBox="1"/>
          <p:nvPr/>
        </p:nvSpPr>
        <p:spPr>
          <a:xfrm>
            <a:off x="8376815" y="1371804"/>
            <a:ext cx="2003888" cy="5878532"/>
          </a:xfrm>
          <a:prstGeom prst="rect">
            <a:avLst/>
          </a:prstGeom>
          <a:noFill/>
        </p:spPr>
        <p:txBody>
          <a:bodyPr wrap="square">
            <a:spAutoFit/>
          </a:bodyPr>
          <a:lstStyle/>
          <a:p>
            <a:r>
              <a:rPr lang="ja-JP" altLang="en-US" sz="800" b="1" dirty="0">
                <a:latin typeface="游明朝" panose="02020400000000000000" pitchFamily="18" charset="-128"/>
                <a:ea typeface="游明朝" panose="02020400000000000000" pitchFamily="18" charset="-128"/>
              </a:rPr>
              <a:t>自分らしい時間と空間を創り出すための知恵として、片づけをお伝えしています。テクニックにとどまらない、暮らしの営み方、物とのおつきあいの仕方をお伝えします。</a:t>
            </a:r>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r>
              <a:rPr lang="ja-JP" altLang="en-US" sz="800" b="1" dirty="0">
                <a:latin typeface="游明朝" panose="02020400000000000000" pitchFamily="18" charset="-128"/>
                <a:ea typeface="游明朝" panose="02020400000000000000" pitchFamily="18" charset="-128"/>
              </a:rPr>
              <a:t>人生の節目に新しい自分に出会うための片づけです。ライフステージに合わせた生き方を学ぶための講座です。</a:t>
            </a:r>
          </a:p>
          <a:p>
            <a:endParaRPr lang="en-US" altLang="ja-JP" sz="800" b="1" dirty="0">
              <a:latin typeface="游明朝" panose="02020400000000000000" pitchFamily="18" charset="-128"/>
              <a:ea typeface="游明朝" panose="02020400000000000000" pitchFamily="18" charset="-128"/>
            </a:endParaRPr>
          </a:p>
          <a:p>
            <a:r>
              <a:rPr lang="ja-JP" altLang="en-US" sz="800" b="1" dirty="0">
                <a:latin typeface="游明朝" panose="02020400000000000000" pitchFamily="18" charset="-128"/>
                <a:ea typeface="游明朝" panose="02020400000000000000" pitchFamily="18" charset="-128"/>
              </a:rPr>
              <a:t>人の暮らしは変化していくもの、だから自分なりの人生の見取り図を持つことが必要です。</a:t>
            </a:r>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r>
              <a:rPr lang="ja-JP" altLang="en-US" sz="800" b="1" dirty="0">
                <a:latin typeface="游明朝" panose="02020400000000000000" pitchFamily="18" charset="-128"/>
                <a:ea typeface="游明朝" panose="02020400000000000000" pitchFamily="18" charset="-128"/>
              </a:rPr>
              <a:t>一人ひとり暮らしと家族の「その時その場に応じた最適解」を提案します。</a:t>
            </a:r>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r>
              <a:rPr lang="ja-JP" altLang="en-US" sz="800" b="1" dirty="0">
                <a:latin typeface="游明朝" panose="02020400000000000000" pitchFamily="18" charset="-128"/>
                <a:ea typeface="游明朝" panose="02020400000000000000" pitchFamily="18" charset="-128"/>
              </a:rPr>
              <a:t>「家の中をすっきりさせたい」、そのための考え方と実践方法をお伝えします。</a:t>
            </a:r>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r>
              <a:rPr lang="ja-JP" altLang="en-US" sz="800" b="1" dirty="0">
                <a:latin typeface="游明朝" panose="02020400000000000000" pitchFamily="18" charset="-128"/>
                <a:ea typeface="游明朝" panose="02020400000000000000" pitchFamily="18" charset="-128"/>
              </a:rPr>
              <a:t>家を建てるときに、暮らし方を取り入れた家づくりのお手伝いをお手伝いします。</a:t>
            </a:r>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r>
              <a:rPr lang="ja-JP" altLang="en-US" sz="800" b="1" dirty="0">
                <a:latin typeface="游明朝" panose="02020400000000000000" pitchFamily="18" charset="-128"/>
                <a:ea typeface="游明朝" panose="02020400000000000000" pitchFamily="18" charset="-128"/>
              </a:rPr>
              <a:t>新生活を始める人、子どもが生まれて家庭を築く人のこれからの暮らし方をサポートします。</a:t>
            </a:r>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r>
              <a:rPr lang="ja-JP" altLang="en-US" sz="800" b="1" dirty="0">
                <a:latin typeface="游明朝" panose="02020400000000000000" pitchFamily="18" charset="-128"/>
                <a:ea typeface="游明朝" panose="02020400000000000000" pitchFamily="18" charset="-128"/>
              </a:rPr>
              <a:t>家事って楽しい！を体験する「お手伝い塾」や、子ども自身で片づけられることを目指す「お片づけ塾」 </a:t>
            </a:r>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r>
              <a:rPr lang="ja-JP" altLang="en-US" sz="800" b="1" dirty="0">
                <a:latin typeface="游明朝" panose="02020400000000000000" pitchFamily="18" charset="-128"/>
                <a:ea typeface="游明朝" panose="02020400000000000000" pitchFamily="18" charset="-128"/>
              </a:rPr>
              <a:t>「自立」を学ぶジュニアのための講座。</a:t>
            </a:r>
          </a:p>
          <a:p>
            <a:r>
              <a:rPr lang="ja-JP" altLang="en-US" sz="800" b="1" dirty="0">
                <a:latin typeface="游明朝" panose="02020400000000000000" pitchFamily="18" charset="-128"/>
                <a:ea typeface="游明朝" panose="02020400000000000000" pitchFamily="18" charset="-128"/>
              </a:rPr>
              <a:t>「家を出る日のために」を合言葉にして開催します。</a:t>
            </a:r>
            <a:endParaRPr lang="en-US" altLang="ja-JP" sz="800" b="1" dirty="0">
              <a:latin typeface="游明朝" panose="02020400000000000000" pitchFamily="18" charset="-128"/>
              <a:ea typeface="游明朝" panose="02020400000000000000" pitchFamily="18" charset="-128"/>
            </a:endParaRPr>
          </a:p>
          <a:p>
            <a:endParaRPr lang="en-US" altLang="ja-JP" sz="800" b="1" dirty="0">
              <a:latin typeface="游明朝" panose="02020400000000000000" pitchFamily="18" charset="-128"/>
              <a:ea typeface="游明朝" panose="02020400000000000000" pitchFamily="18" charset="-128"/>
            </a:endParaRPr>
          </a:p>
          <a:p>
            <a:r>
              <a:rPr lang="ja-JP" altLang="en-US" sz="800" b="1" dirty="0">
                <a:latin typeface="游明朝" panose="02020400000000000000" pitchFamily="18" charset="-128"/>
                <a:ea typeface="游明朝" panose="02020400000000000000" pitchFamily="18" charset="-128"/>
              </a:rPr>
              <a:t>支援授業の中で暮らしについて考えます。</a:t>
            </a:r>
          </a:p>
          <a:p>
            <a:r>
              <a:rPr lang="ja-JP" altLang="en-US" sz="800" b="1" dirty="0">
                <a:latin typeface="游明朝" panose="02020400000000000000" pitchFamily="18" charset="-128"/>
                <a:ea typeface="游明朝" panose="02020400000000000000" pitchFamily="18" charset="-128"/>
              </a:rPr>
              <a:t>自立して生きるための生活の学びは、キャリア教育で求められています。キャリア教育として推進されている職業自立教育だけでなく、生活自立教育は家事セラピストならではの活動です。</a:t>
            </a:r>
          </a:p>
        </p:txBody>
      </p:sp>
      <p:sp>
        <p:nvSpPr>
          <p:cNvPr id="41" name="テキスト ボックス 40">
            <a:extLst>
              <a:ext uri="{FF2B5EF4-FFF2-40B4-BE49-F238E27FC236}">
                <a16:creationId xmlns:a16="http://schemas.microsoft.com/office/drawing/2014/main" id="{F5EAC251-34D0-444A-BA59-2CECAA24CA3C}"/>
              </a:ext>
            </a:extLst>
          </p:cNvPr>
          <p:cNvSpPr txBox="1"/>
          <p:nvPr/>
        </p:nvSpPr>
        <p:spPr>
          <a:xfrm>
            <a:off x="7552257" y="1102152"/>
            <a:ext cx="2504396" cy="256545"/>
          </a:xfrm>
          <a:prstGeom prst="rect">
            <a:avLst/>
          </a:prstGeom>
          <a:noFill/>
        </p:spPr>
        <p:txBody>
          <a:bodyPr wrap="square">
            <a:spAutoFit/>
          </a:bodyPr>
          <a:lstStyle/>
          <a:p>
            <a:pPr>
              <a:lnSpc>
                <a:spcPct val="150000"/>
              </a:lnSpc>
            </a:pPr>
            <a:r>
              <a:rPr lang="ja-JP" altLang="en-US" sz="800" b="1" dirty="0">
                <a:solidFill>
                  <a:schemeClr val="bg1"/>
                </a:solidFill>
                <a:latin typeface="游明朝" panose="02020400000000000000" pitchFamily="18" charset="-128"/>
                <a:ea typeface="游明朝" panose="02020400000000000000" pitchFamily="18" charset="-128"/>
              </a:rPr>
              <a:t>◆ </a:t>
            </a:r>
            <a:r>
              <a:rPr lang="ja-JP" altLang="en-US" sz="800" b="1" dirty="0">
                <a:solidFill>
                  <a:schemeClr val="bg1"/>
                </a:solidFill>
                <a:latin typeface="HGSｺﾞｼｯｸM" panose="020B0600000000000000" pitchFamily="50" charset="-128"/>
                <a:ea typeface="HGSｺﾞｼｯｸM" panose="020B0600000000000000" pitchFamily="50" charset="-128"/>
              </a:rPr>
              <a:t>辰巳渚の家事塾の講師として伝える・教える</a:t>
            </a:r>
            <a:endParaRPr lang="en-US" altLang="ja-JP" sz="800" b="1" dirty="0">
              <a:solidFill>
                <a:schemeClr val="bg1"/>
              </a:solidFill>
              <a:latin typeface="HGSｺﾞｼｯｸM" panose="020B0600000000000000" pitchFamily="50" charset="-128"/>
              <a:ea typeface="HGSｺﾞｼｯｸM" panose="020B0600000000000000" pitchFamily="50" charset="-128"/>
            </a:endParaRPr>
          </a:p>
        </p:txBody>
      </p:sp>
      <p:sp>
        <p:nvSpPr>
          <p:cNvPr id="42" name="テキスト ボックス 41">
            <a:extLst>
              <a:ext uri="{FF2B5EF4-FFF2-40B4-BE49-F238E27FC236}">
                <a16:creationId xmlns:a16="http://schemas.microsoft.com/office/drawing/2014/main" id="{3EBBE622-FE42-4399-8688-6891F24F3512}"/>
              </a:ext>
            </a:extLst>
          </p:cNvPr>
          <p:cNvSpPr txBox="1"/>
          <p:nvPr/>
        </p:nvSpPr>
        <p:spPr>
          <a:xfrm>
            <a:off x="7594871" y="3176559"/>
            <a:ext cx="2250384" cy="256545"/>
          </a:xfrm>
          <a:prstGeom prst="rect">
            <a:avLst/>
          </a:prstGeom>
          <a:noFill/>
        </p:spPr>
        <p:txBody>
          <a:bodyPr wrap="square">
            <a:spAutoFit/>
          </a:bodyPr>
          <a:lstStyle/>
          <a:p>
            <a:pPr>
              <a:lnSpc>
                <a:spcPct val="150000"/>
              </a:lnSpc>
            </a:pPr>
            <a:r>
              <a:rPr lang="ja-JP" altLang="en-US" sz="800" b="1" dirty="0">
                <a:solidFill>
                  <a:schemeClr val="bg1"/>
                </a:solidFill>
                <a:latin typeface="游明朝" panose="02020400000000000000" pitchFamily="18" charset="-128"/>
                <a:ea typeface="游明朝" panose="02020400000000000000" pitchFamily="18" charset="-128"/>
              </a:rPr>
              <a:t>◆ 一人ひとりの暮らしに寄り添う</a:t>
            </a:r>
            <a:endParaRPr lang="en-US" altLang="ja-JP" sz="800" b="1" dirty="0">
              <a:solidFill>
                <a:schemeClr val="bg1"/>
              </a:solidFill>
              <a:latin typeface="HGSｺﾞｼｯｸM" panose="020B0600000000000000" pitchFamily="50" charset="-128"/>
              <a:ea typeface="HGSｺﾞｼｯｸM" panose="020B0600000000000000" pitchFamily="50" charset="-128"/>
            </a:endParaRPr>
          </a:p>
        </p:txBody>
      </p:sp>
      <p:sp>
        <p:nvSpPr>
          <p:cNvPr id="43" name="テキスト ボックス 42">
            <a:extLst>
              <a:ext uri="{FF2B5EF4-FFF2-40B4-BE49-F238E27FC236}">
                <a16:creationId xmlns:a16="http://schemas.microsoft.com/office/drawing/2014/main" id="{913F2711-8C6B-4484-999A-1CC79131CEAE}"/>
              </a:ext>
            </a:extLst>
          </p:cNvPr>
          <p:cNvSpPr txBox="1"/>
          <p:nvPr/>
        </p:nvSpPr>
        <p:spPr>
          <a:xfrm>
            <a:off x="7587486" y="5095726"/>
            <a:ext cx="2291429" cy="256545"/>
          </a:xfrm>
          <a:prstGeom prst="rect">
            <a:avLst/>
          </a:prstGeom>
          <a:noFill/>
        </p:spPr>
        <p:txBody>
          <a:bodyPr wrap="square">
            <a:spAutoFit/>
          </a:bodyPr>
          <a:lstStyle/>
          <a:p>
            <a:pPr>
              <a:lnSpc>
                <a:spcPct val="150000"/>
              </a:lnSpc>
            </a:pPr>
            <a:r>
              <a:rPr lang="ja-JP" altLang="en-US" sz="800" b="1" dirty="0">
                <a:solidFill>
                  <a:schemeClr val="bg1"/>
                </a:solidFill>
                <a:latin typeface="游明朝" panose="02020400000000000000" pitchFamily="18" charset="-128"/>
                <a:ea typeface="游明朝" panose="02020400000000000000" pitchFamily="18" charset="-128"/>
              </a:rPr>
              <a:t>◆ 次世代に向けた家庭教育活動に関わる</a:t>
            </a:r>
          </a:p>
        </p:txBody>
      </p:sp>
      <p:sp>
        <p:nvSpPr>
          <p:cNvPr id="44" name="テキスト ボックス 43">
            <a:extLst>
              <a:ext uri="{FF2B5EF4-FFF2-40B4-BE49-F238E27FC236}">
                <a16:creationId xmlns:a16="http://schemas.microsoft.com/office/drawing/2014/main" id="{3F3EFE3A-31FB-4E50-B948-D8F370CB2B77}"/>
              </a:ext>
            </a:extLst>
          </p:cNvPr>
          <p:cNvSpPr txBox="1"/>
          <p:nvPr/>
        </p:nvSpPr>
        <p:spPr>
          <a:xfrm>
            <a:off x="7564947" y="1416198"/>
            <a:ext cx="827620" cy="230832"/>
          </a:xfrm>
          <a:prstGeom prst="rect">
            <a:avLst/>
          </a:prstGeom>
          <a:noFill/>
          <a:ln w="6350">
            <a:solidFill>
              <a:srgbClr val="0F7563"/>
            </a:solidFill>
          </a:ln>
        </p:spPr>
        <p:txBody>
          <a:bodyPr wrap="square" anchor="ctr">
            <a:spAutoFit/>
          </a:bodyPr>
          <a:lstStyle/>
          <a:p>
            <a:pPr algn="dist"/>
            <a:r>
              <a:rPr lang="ja-JP" altLang="en-US" sz="900" b="1" dirty="0">
                <a:solidFill>
                  <a:srgbClr val="0F7563"/>
                </a:solidFill>
                <a:latin typeface="HGPｺﾞｼｯｸE" panose="020B0900000000000000" pitchFamily="50" charset="-128"/>
                <a:ea typeface="HGPｺﾞｼｯｸE" panose="020B0900000000000000" pitchFamily="50" charset="-128"/>
              </a:rPr>
              <a:t>片づけ講座</a:t>
            </a:r>
            <a:endParaRPr lang="en-US" altLang="ja-JP" sz="900" b="1" dirty="0">
              <a:solidFill>
                <a:srgbClr val="0F7563"/>
              </a:solidFill>
              <a:latin typeface="HGPｺﾞｼｯｸE" panose="020B0900000000000000" pitchFamily="50" charset="-128"/>
              <a:ea typeface="HGPｺﾞｼｯｸE" panose="020B0900000000000000" pitchFamily="50" charset="-128"/>
            </a:endParaRPr>
          </a:p>
        </p:txBody>
      </p:sp>
      <p:sp>
        <p:nvSpPr>
          <p:cNvPr id="45" name="テキスト ボックス 44">
            <a:extLst>
              <a:ext uri="{FF2B5EF4-FFF2-40B4-BE49-F238E27FC236}">
                <a16:creationId xmlns:a16="http://schemas.microsoft.com/office/drawing/2014/main" id="{D216C1A6-A3D5-43FC-B07E-DD508EA70EB4}"/>
              </a:ext>
            </a:extLst>
          </p:cNvPr>
          <p:cNvSpPr txBox="1"/>
          <p:nvPr/>
        </p:nvSpPr>
        <p:spPr>
          <a:xfrm>
            <a:off x="7564947" y="2639148"/>
            <a:ext cx="827620" cy="369332"/>
          </a:xfrm>
          <a:prstGeom prst="rect">
            <a:avLst/>
          </a:prstGeom>
          <a:noFill/>
          <a:ln w="6350">
            <a:solidFill>
              <a:srgbClr val="0F7563"/>
            </a:solidFill>
          </a:ln>
        </p:spPr>
        <p:txBody>
          <a:bodyPr wrap="square" lIns="72000" rIns="72000" anchor="ctr">
            <a:spAutoFit/>
          </a:bodyPr>
          <a:lstStyle/>
          <a:p>
            <a:pPr algn="dist"/>
            <a:r>
              <a:rPr lang="ja-JP" altLang="en-US" sz="900" b="1" spc="-30" dirty="0">
                <a:solidFill>
                  <a:srgbClr val="0F7563"/>
                </a:solidFill>
                <a:latin typeface="HGPｺﾞｼｯｸE" panose="020B0900000000000000" pitchFamily="50" charset="-128"/>
                <a:ea typeface="HGPｺﾞｼｯｸE" panose="020B0900000000000000" pitchFamily="50" charset="-128"/>
              </a:rPr>
              <a:t>自分を生かす生き方講座</a:t>
            </a:r>
          </a:p>
        </p:txBody>
      </p:sp>
      <p:sp>
        <p:nvSpPr>
          <p:cNvPr id="46" name="テキスト ボックス 45">
            <a:extLst>
              <a:ext uri="{FF2B5EF4-FFF2-40B4-BE49-F238E27FC236}">
                <a16:creationId xmlns:a16="http://schemas.microsoft.com/office/drawing/2014/main" id="{4EAC3C51-AFCD-450E-9C07-AA9A05EECF41}"/>
              </a:ext>
            </a:extLst>
          </p:cNvPr>
          <p:cNvSpPr txBox="1"/>
          <p:nvPr/>
        </p:nvSpPr>
        <p:spPr>
          <a:xfrm>
            <a:off x="7564947" y="2162321"/>
            <a:ext cx="827620" cy="230832"/>
          </a:xfrm>
          <a:prstGeom prst="rect">
            <a:avLst/>
          </a:prstGeom>
          <a:noFill/>
          <a:ln w="6350">
            <a:solidFill>
              <a:srgbClr val="0F7563"/>
            </a:solidFill>
          </a:ln>
        </p:spPr>
        <p:txBody>
          <a:bodyPr wrap="square" lIns="72000" rIns="72000" anchor="ctr">
            <a:spAutoFit/>
          </a:bodyPr>
          <a:lstStyle/>
          <a:p>
            <a:pPr algn="dist"/>
            <a:r>
              <a:rPr lang="zh-TW" altLang="en-US" sz="900" b="1" spc="-30" dirty="0">
                <a:solidFill>
                  <a:srgbClr val="0F7563"/>
                </a:solidFill>
                <a:latin typeface="HGPｺﾞｼｯｸE" panose="020B0900000000000000" pitchFamily="50" charset="-128"/>
                <a:ea typeface="HGPｺﾞｼｯｸE" panose="020B0900000000000000" pitchFamily="50" charset="-128"/>
              </a:rPr>
              <a:t>生前整理講座</a:t>
            </a:r>
          </a:p>
        </p:txBody>
      </p:sp>
      <p:sp>
        <p:nvSpPr>
          <p:cNvPr id="47" name="テキスト ボックス 46">
            <a:extLst>
              <a:ext uri="{FF2B5EF4-FFF2-40B4-BE49-F238E27FC236}">
                <a16:creationId xmlns:a16="http://schemas.microsoft.com/office/drawing/2014/main" id="{A4E3BC72-3134-41AE-8826-4E89384BD829}"/>
              </a:ext>
            </a:extLst>
          </p:cNvPr>
          <p:cNvSpPr txBox="1"/>
          <p:nvPr/>
        </p:nvSpPr>
        <p:spPr>
          <a:xfrm>
            <a:off x="7563253" y="3515156"/>
            <a:ext cx="827620" cy="230832"/>
          </a:xfrm>
          <a:prstGeom prst="rect">
            <a:avLst/>
          </a:prstGeom>
          <a:noFill/>
          <a:ln w="6350">
            <a:solidFill>
              <a:srgbClr val="C59E19"/>
            </a:solidFill>
          </a:ln>
        </p:spPr>
        <p:txBody>
          <a:bodyPr wrap="square" anchor="ctr">
            <a:spAutoFit/>
          </a:bodyPr>
          <a:lstStyle/>
          <a:p>
            <a:pPr algn="dist"/>
            <a:r>
              <a:rPr lang="ja-JP" altLang="en-US" sz="900" b="1" dirty="0">
                <a:solidFill>
                  <a:srgbClr val="C59E19"/>
                </a:solidFill>
                <a:latin typeface="HGPｺﾞｼｯｸE" panose="020B0900000000000000" pitchFamily="50" charset="-128"/>
                <a:ea typeface="HGPｺﾞｼｯｸE" panose="020B0900000000000000" pitchFamily="50" charset="-128"/>
              </a:rPr>
              <a:t>家事セラピー</a:t>
            </a:r>
          </a:p>
        </p:txBody>
      </p:sp>
      <p:sp>
        <p:nvSpPr>
          <p:cNvPr id="48" name="テキスト ボックス 47">
            <a:extLst>
              <a:ext uri="{FF2B5EF4-FFF2-40B4-BE49-F238E27FC236}">
                <a16:creationId xmlns:a16="http://schemas.microsoft.com/office/drawing/2014/main" id="{35C4B5F2-D3D9-4F9F-AE73-F3212936DBDB}"/>
              </a:ext>
            </a:extLst>
          </p:cNvPr>
          <p:cNvSpPr txBox="1"/>
          <p:nvPr/>
        </p:nvSpPr>
        <p:spPr>
          <a:xfrm>
            <a:off x="7576167" y="3859319"/>
            <a:ext cx="827620" cy="230832"/>
          </a:xfrm>
          <a:prstGeom prst="rect">
            <a:avLst/>
          </a:prstGeom>
          <a:noFill/>
          <a:ln w="6350">
            <a:solidFill>
              <a:srgbClr val="C59E19"/>
            </a:solidFill>
          </a:ln>
        </p:spPr>
        <p:txBody>
          <a:bodyPr wrap="square" lIns="72000" rIns="72000" anchor="ctr">
            <a:spAutoFit/>
          </a:bodyPr>
          <a:lstStyle/>
          <a:p>
            <a:pPr algn="dist"/>
            <a:r>
              <a:rPr lang="ja-JP" altLang="en-US" sz="900" b="1" spc="-100" dirty="0">
                <a:solidFill>
                  <a:srgbClr val="C59E19"/>
                </a:solidFill>
                <a:latin typeface="HGPｺﾞｼｯｸE" panose="020B0900000000000000" pitchFamily="50" charset="-128"/>
                <a:ea typeface="HGPｺﾞｼｯｸE" panose="020B0900000000000000" pitchFamily="50" charset="-128"/>
              </a:rPr>
              <a:t>片づけセラピー</a:t>
            </a:r>
          </a:p>
        </p:txBody>
      </p:sp>
      <p:sp>
        <p:nvSpPr>
          <p:cNvPr id="49" name="テキスト ボックス 48">
            <a:extLst>
              <a:ext uri="{FF2B5EF4-FFF2-40B4-BE49-F238E27FC236}">
                <a16:creationId xmlns:a16="http://schemas.microsoft.com/office/drawing/2014/main" id="{AAE737BF-B8B7-45B6-8F28-D25FE031F780}"/>
              </a:ext>
            </a:extLst>
          </p:cNvPr>
          <p:cNvSpPr txBox="1"/>
          <p:nvPr/>
        </p:nvSpPr>
        <p:spPr>
          <a:xfrm>
            <a:off x="7571988" y="4246019"/>
            <a:ext cx="827620" cy="230832"/>
          </a:xfrm>
          <a:prstGeom prst="rect">
            <a:avLst/>
          </a:prstGeom>
          <a:noFill/>
          <a:ln w="6350">
            <a:solidFill>
              <a:srgbClr val="C59E19"/>
            </a:solidFill>
          </a:ln>
        </p:spPr>
        <p:txBody>
          <a:bodyPr wrap="square" lIns="54000" rIns="54000" anchor="ctr">
            <a:spAutoFit/>
          </a:bodyPr>
          <a:lstStyle/>
          <a:p>
            <a:pPr algn="dist"/>
            <a:r>
              <a:rPr lang="ja-JP" altLang="en-US" sz="900" b="1" spc="-100" dirty="0">
                <a:solidFill>
                  <a:srgbClr val="C59E19"/>
                </a:solidFill>
                <a:latin typeface="HGPｺﾞｼｯｸE" panose="020B0900000000000000" pitchFamily="50" charset="-128"/>
                <a:ea typeface="HGPｺﾞｼｯｸE" panose="020B0900000000000000" pitchFamily="50" charset="-128"/>
              </a:rPr>
              <a:t>家づくりセラピー</a:t>
            </a:r>
          </a:p>
        </p:txBody>
      </p:sp>
      <p:sp>
        <p:nvSpPr>
          <p:cNvPr id="50" name="テキスト ボックス 49">
            <a:extLst>
              <a:ext uri="{FF2B5EF4-FFF2-40B4-BE49-F238E27FC236}">
                <a16:creationId xmlns:a16="http://schemas.microsoft.com/office/drawing/2014/main" id="{7D105720-DE3B-47AD-A1CC-D745FE5EAEC6}"/>
              </a:ext>
            </a:extLst>
          </p:cNvPr>
          <p:cNvSpPr txBox="1"/>
          <p:nvPr/>
        </p:nvSpPr>
        <p:spPr>
          <a:xfrm>
            <a:off x="7569396" y="4596113"/>
            <a:ext cx="827620" cy="369332"/>
          </a:xfrm>
          <a:prstGeom prst="rect">
            <a:avLst/>
          </a:prstGeom>
          <a:noFill/>
          <a:ln w="6350">
            <a:solidFill>
              <a:srgbClr val="C59E19"/>
            </a:solidFill>
          </a:ln>
        </p:spPr>
        <p:txBody>
          <a:bodyPr wrap="square" lIns="72000" rIns="72000" anchor="ctr">
            <a:spAutoFit/>
          </a:bodyPr>
          <a:lstStyle/>
          <a:p>
            <a:pPr algn="dist"/>
            <a:r>
              <a:rPr lang="ja-JP" altLang="en-US" sz="900" b="1" spc="-100" dirty="0">
                <a:solidFill>
                  <a:srgbClr val="C59E19"/>
                </a:solidFill>
                <a:latin typeface="HGPｺﾞｼｯｸE" panose="020B0900000000000000" pitchFamily="50" charset="-128"/>
                <a:ea typeface="HGPｺﾞｼｯｸE" panose="020B0900000000000000" pitchFamily="50" charset="-128"/>
              </a:rPr>
              <a:t>新生活・子育て</a:t>
            </a:r>
            <a:endParaRPr lang="en-US" altLang="ja-JP" sz="900" b="1" spc="-100" dirty="0">
              <a:solidFill>
                <a:srgbClr val="C59E19"/>
              </a:solidFill>
              <a:latin typeface="HGPｺﾞｼｯｸE" panose="020B0900000000000000" pitchFamily="50" charset="-128"/>
              <a:ea typeface="HGPｺﾞｼｯｸE" panose="020B0900000000000000" pitchFamily="50" charset="-128"/>
            </a:endParaRPr>
          </a:p>
          <a:p>
            <a:pPr algn="ctr"/>
            <a:r>
              <a:rPr lang="ja-JP" altLang="en-US" sz="900" b="1" spc="230" dirty="0">
                <a:solidFill>
                  <a:srgbClr val="C59E19"/>
                </a:solidFill>
                <a:latin typeface="HGPｺﾞｼｯｸE" panose="020B0900000000000000" pitchFamily="50" charset="-128"/>
                <a:ea typeface="HGPｺﾞｼｯｸE" panose="020B0900000000000000" pitchFamily="50" charset="-128"/>
              </a:rPr>
              <a:t>家庭支援</a:t>
            </a:r>
          </a:p>
        </p:txBody>
      </p:sp>
      <p:sp>
        <p:nvSpPr>
          <p:cNvPr id="51" name="テキスト ボックス 50">
            <a:extLst>
              <a:ext uri="{FF2B5EF4-FFF2-40B4-BE49-F238E27FC236}">
                <a16:creationId xmlns:a16="http://schemas.microsoft.com/office/drawing/2014/main" id="{7D0EEE9F-9D41-45C0-A618-A944CDAEF5DC}"/>
              </a:ext>
            </a:extLst>
          </p:cNvPr>
          <p:cNvSpPr txBox="1"/>
          <p:nvPr/>
        </p:nvSpPr>
        <p:spPr>
          <a:xfrm>
            <a:off x="7576886" y="5938559"/>
            <a:ext cx="827620" cy="369332"/>
          </a:xfrm>
          <a:prstGeom prst="rect">
            <a:avLst/>
          </a:prstGeom>
          <a:noFill/>
          <a:ln w="6350">
            <a:solidFill>
              <a:srgbClr val="6C181B"/>
            </a:solidFill>
          </a:ln>
        </p:spPr>
        <p:txBody>
          <a:bodyPr wrap="square" lIns="144000" rIns="144000" anchor="ctr">
            <a:spAutoFit/>
          </a:bodyPr>
          <a:lstStyle/>
          <a:p>
            <a:pPr algn="dist"/>
            <a:r>
              <a:rPr lang="ja-JP" altLang="en-US" sz="900" b="1" dirty="0">
                <a:solidFill>
                  <a:srgbClr val="6C181B"/>
                </a:solidFill>
                <a:latin typeface="HGPｺﾞｼｯｸE" panose="020B0900000000000000" pitchFamily="50" charset="-128"/>
                <a:ea typeface="HGPｺﾞｼｯｸE" panose="020B0900000000000000" pitchFamily="50" charset="-128"/>
              </a:rPr>
              <a:t>家出塾</a:t>
            </a:r>
          </a:p>
          <a:p>
            <a:pPr algn="ctr"/>
            <a:r>
              <a:rPr lang="ja-JP" altLang="en-US" sz="900" b="1" dirty="0">
                <a:solidFill>
                  <a:srgbClr val="6C181B"/>
                </a:solidFill>
                <a:latin typeface="HGPｺﾞｼｯｸE" panose="020B0900000000000000" pitchFamily="50" charset="-128"/>
                <a:ea typeface="HGPｺﾞｼｯｸE" panose="020B0900000000000000" pitchFamily="50" charset="-128"/>
              </a:rPr>
              <a:t>（自 立 塾）</a:t>
            </a:r>
          </a:p>
        </p:txBody>
      </p:sp>
      <p:sp>
        <p:nvSpPr>
          <p:cNvPr id="52" name="テキスト ボックス 51">
            <a:extLst>
              <a:ext uri="{FF2B5EF4-FFF2-40B4-BE49-F238E27FC236}">
                <a16:creationId xmlns:a16="http://schemas.microsoft.com/office/drawing/2014/main" id="{D3A413C8-C5DC-4367-B81A-284806E4F97B}"/>
              </a:ext>
            </a:extLst>
          </p:cNvPr>
          <p:cNvSpPr txBox="1"/>
          <p:nvPr/>
        </p:nvSpPr>
        <p:spPr>
          <a:xfrm>
            <a:off x="7571237" y="6464290"/>
            <a:ext cx="827620" cy="230832"/>
          </a:xfrm>
          <a:prstGeom prst="rect">
            <a:avLst/>
          </a:prstGeom>
          <a:noFill/>
          <a:ln w="6350">
            <a:solidFill>
              <a:srgbClr val="6C181B"/>
            </a:solidFill>
          </a:ln>
        </p:spPr>
        <p:txBody>
          <a:bodyPr wrap="square" lIns="72000" rIns="72000" anchor="ctr">
            <a:spAutoFit/>
          </a:bodyPr>
          <a:lstStyle/>
          <a:p>
            <a:pPr algn="dist"/>
            <a:r>
              <a:rPr lang="ja-JP" altLang="en-US" sz="900" b="1" spc="-100" dirty="0">
                <a:solidFill>
                  <a:srgbClr val="6C181B"/>
                </a:solidFill>
                <a:latin typeface="HGPｺﾞｼｯｸE" panose="020B0900000000000000" pitchFamily="50" charset="-128"/>
                <a:ea typeface="HGPｺﾞｼｯｸE" panose="020B0900000000000000" pitchFamily="50" charset="-128"/>
              </a:rPr>
              <a:t>キャリア教育</a:t>
            </a:r>
          </a:p>
        </p:txBody>
      </p:sp>
      <p:sp>
        <p:nvSpPr>
          <p:cNvPr id="53" name="テキスト ボックス 52">
            <a:extLst>
              <a:ext uri="{FF2B5EF4-FFF2-40B4-BE49-F238E27FC236}">
                <a16:creationId xmlns:a16="http://schemas.microsoft.com/office/drawing/2014/main" id="{260F7FB3-382D-4D7A-8F9C-5BF17E1E2587}"/>
              </a:ext>
            </a:extLst>
          </p:cNvPr>
          <p:cNvSpPr txBox="1"/>
          <p:nvPr/>
        </p:nvSpPr>
        <p:spPr>
          <a:xfrm>
            <a:off x="7582488" y="5442772"/>
            <a:ext cx="827620" cy="230832"/>
          </a:xfrm>
          <a:prstGeom prst="rect">
            <a:avLst/>
          </a:prstGeom>
          <a:noFill/>
          <a:ln w="6350">
            <a:solidFill>
              <a:srgbClr val="6C181B"/>
            </a:solidFill>
          </a:ln>
        </p:spPr>
        <p:txBody>
          <a:bodyPr wrap="square" lIns="72000" rIns="72000" anchor="ctr">
            <a:spAutoFit/>
          </a:bodyPr>
          <a:lstStyle/>
          <a:p>
            <a:pPr algn="dist"/>
            <a:r>
              <a:rPr lang="ja-JP" altLang="en-US" sz="900" b="1" spc="-100" dirty="0">
                <a:solidFill>
                  <a:srgbClr val="6C181B"/>
                </a:solidFill>
                <a:latin typeface="HGPｺﾞｼｯｸE" panose="020B0900000000000000" pitchFamily="50" charset="-128"/>
                <a:ea typeface="HGPｺﾞｼｯｸE" panose="020B0900000000000000" pitchFamily="50" charset="-128"/>
              </a:rPr>
              <a:t>子ども家事塾</a:t>
            </a:r>
          </a:p>
        </p:txBody>
      </p:sp>
      <p:pic>
        <p:nvPicPr>
          <p:cNvPr id="22" name="図 21">
            <a:extLst>
              <a:ext uri="{FF2B5EF4-FFF2-40B4-BE49-F238E27FC236}">
                <a16:creationId xmlns:a16="http://schemas.microsoft.com/office/drawing/2014/main" id="{757DB49D-471D-4E7C-B8C1-2084BDA3C313}"/>
              </a:ext>
            </a:extLst>
          </p:cNvPr>
          <p:cNvPicPr>
            <a:picLocks noChangeAspect="1"/>
          </p:cNvPicPr>
          <p:nvPr/>
        </p:nvPicPr>
        <p:blipFill>
          <a:blip r:embed="rId11"/>
          <a:stretch>
            <a:fillRect/>
          </a:stretch>
        </p:blipFill>
        <p:spPr>
          <a:xfrm>
            <a:off x="2905488" y="377321"/>
            <a:ext cx="542223" cy="455960"/>
          </a:xfrm>
          <a:prstGeom prst="rect">
            <a:avLst/>
          </a:prstGeom>
        </p:spPr>
      </p:pic>
      <p:pic>
        <p:nvPicPr>
          <p:cNvPr id="59" name="図 58">
            <a:extLst>
              <a:ext uri="{FF2B5EF4-FFF2-40B4-BE49-F238E27FC236}">
                <a16:creationId xmlns:a16="http://schemas.microsoft.com/office/drawing/2014/main" id="{E4F012D0-27A8-40F8-992A-165A6E5D4DA0}"/>
              </a:ext>
            </a:extLst>
          </p:cNvPr>
          <p:cNvPicPr>
            <a:picLocks noChangeAspect="1"/>
          </p:cNvPicPr>
          <p:nvPr/>
        </p:nvPicPr>
        <p:blipFill>
          <a:blip r:embed="rId11"/>
          <a:stretch>
            <a:fillRect/>
          </a:stretch>
        </p:blipFill>
        <p:spPr>
          <a:xfrm>
            <a:off x="6390969" y="382084"/>
            <a:ext cx="542223" cy="455960"/>
          </a:xfrm>
          <a:prstGeom prst="rect">
            <a:avLst/>
          </a:prstGeom>
        </p:spPr>
      </p:pic>
      <p:pic>
        <p:nvPicPr>
          <p:cNvPr id="60" name="図 59">
            <a:extLst>
              <a:ext uri="{FF2B5EF4-FFF2-40B4-BE49-F238E27FC236}">
                <a16:creationId xmlns:a16="http://schemas.microsoft.com/office/drawing/2014/main" id="{B83A67BF-833D-4F7C-869E-EA1ABF105F26}"/>
              </a:ext>
            </a:extLst>
          </p:cNvPr>
          <p:cNvPicPr>
            <a:picLocks noChangeAspect="1"/>
          </p:cNvPicPr>
          <p:nvPr/>
        </p:nvPicPr>
        <p:blipFill>
          <a:blip r:embed="rId11"/>
          <a:stretch>
            <a:fillRect/>
          </a:stretch>
        </p:blipFill>
        <p:spPr>
          <a:xfrm>
            <a:off x="9944168" y="353340"/>
            <a:ext cx="542223" cy="455960"/>
          </a:xfrm>
          <a:prstGeom prst="rect">
            <a:avLst/>
          </a:prstGeom>
        </p:spPr>
      </p:pic>
    </p:spTree>
    <p:extLst>
      <p:ext uri="{BB962C8B-B14F-4D97-AF65-F5344CB8AC3E}">
        <p14:creationId xmlns:p14="http://schemas.microsoft.com/office/powerpoint/2010/main" val="46780266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499</TotalTime>
  <Words>720</Words>
  <Application>Microsoft Office PowerPoint</Application>
  <PresentationFormat>ユーザー設定</PresentationFormat>
  <Paragraphs>79</Paragraphs>
  <Slides>1</Slides>
  <Notes>0</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1</vt:i4>
      </vt:variant>
    </vt:vector>
  </HeadingPairs>
  <TitlesOfParts>
    <vt:vector size="9" baseType="lpstr">
      <vt:lpstr>HGPｺﾞｼｯｸE</vt:lpstr>
      <vt:lpstr>HGSｺﾞｼｯｸM</vt:lpstr>
      <vt:lpstr>ＭＳ Ｐゴシック</vt:lpstr>
      <vt:lpstr>游明朝</vt:lpstr>
      <vt:lpstr>Arial</vt:lpstr>
      <vt:lpstr>Calibri</vt:lpstr>
      <vt:lpstr>Office テーマ</vt:lpstr>
      <vt:lpstr>Image</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biztel</dc:creator>
  <cp:lastModifiedBy>furudate sachio</cp:lastModifiedBy>
  <cp:revision>57</cp:revision>
  <cp:lastPrinted>2020-12-21T10:16:37Z</cp:lastPrinted>
  <dcterms:created xsi:type="dcterms:W3CDTF">2017-07-31T10:46:25Z</dcterms:created>
  <dcterms:modified xsi:type="dcterms:W3CDTF">2020-12-21T12:09:59Z</dcterms:modified>
</cp:coreProperties>
</file>